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2" r:id="rId1"/>
  </p:sldMasterIdLst>
  <p:notesMasterIdLst>
    <p:notesMasterId r:id="rId13"/>
  </p:notesMasterIdLst>
  <p:handoutMasterIdLst>
    <p:handoutMasterId r:id="rId14"/>
  </p:handoutMasterIdLst>
  <p:sldIdLst>
    <p:sldId id="288" r:id="rId2"/>
    <p:sldId id="310" r:id="rId3"/>
    <p:sldId id="341" r:id="rId4"/>
    <p:sldId id="331" r:id="rId5"/>
    <p:sldId id="333" r:id="rId6"/>
    <p:sldId id="351" r:id="rId7"/>
    <p:sldId id="352" r:id="rId8"/>
    <p:sldId id="353" r:id="rId9"/>
    <p:sldId id="355" r:id="rId10"/>
    <p:sldId id="356" r:id="rId11"/>
    <p:sldId id="357" r:id="rId12"/>
  </p:sldIdLst>
  <p:sldSz cx="9144000" cy="6858000" type="screen4x3"/>
  <p:notesSz cx="7102475" cy="93884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62"/>
    <a:srgbClr val="ADAFB2"/>
    <a:srgbClr val="D11242"/>
    <a:srgbClr val="AC0000"/>
    <a:srgbClr val="007F7F"/>
    <a:srgbClr val="007D7F"/>
    <a:srgbClr val="A6A6A6"/>
    <a:srgbClr val="993300"/>
    <a:srgbClr val="018A9D"/>
    <a:srgbClr val="018E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3" autoAdjust="0"/>
    <p:restoredTop sz="89676" autoAdjust="0"/>
  </p:normalViewPr>
  <p:slideViewPr>
    <p:cSldViewPr>
      <p:cViewPr varScale="1">
        <p:scale>
          <a:sx n="51" d="100"/>
          <a:sy n="51" d="100"/>
        </p:scale>
        <p:origin x="1238" y="38"/>
      </p:cViewPr>
      <p:guideLst>
        <p:guide orient="horz" pos="220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-4426"/>
    </p:cViewPr>
  </p:sorterViewPr>
  <p:notesViewPr>
    <p:cSldViewPr>
      <p:cViewPr varScale="1">
        <p:scale>
          <a:sx n="64" d="100"/>
          <a:sy n="64" d="100"/>
        </p:scale>
        <p:origin x="-2694" y="-102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8732"/>
            <a:ext cx="3078383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5" tIns="46729" rIns="93455" bIns="46729" numCol="1" anchor="b" anchorCtr="0" compatLnSpc="1">
            <a:prstTxWarp prst="textNoShape">
              <a:avLst/>
            </a:prstTxWarp>
          </a:bodyPr>
          <a:lstStyle>
            <a:lvl1pPr algn="l" defTabSz="93427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093" y="8918732"/>
            <a:ext cx="3078383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5" tIns="46729" rIns="93455" bIns="46729" numCol="1" anchor="b" anchorCtr="0" compatLnSpc="1">
            <a:prstTxWarp prst="textNoShape">
              <a:avLst/>
            </a:prstTxWarp>
          </a:bodyPr>
          <a:lstStyle>
            <a:lvl1pPr algn="r" defTabSz="934273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2BA565AE-344B-4576-88EA-1C572A051B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3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11350" y="309563"/>
            <a:ext cx="3279775" cy="245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0" y="2855341"/>
            <a:ext cx="7102475" cy="634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5" tIns="46729" rIns="93455" bIns="467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9183262"/>
            <a:ext cx="3078383" cy="20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55" tIns="46729" rIns="93455" bIns="46729" numCol="1" anchor="b" anchorCtr="0" compatLnSpc="1">
            <a:prstTxWarp prst="textNoShape">
              <a:avLst/>
            </a:prstTxWarp>
          </a:bodyPr>
          <a:lstStyle>
            <a:lvl1pPr algn="r" defTabSz="934273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164DB217-036F-4BC8-B2BD-C2DD24139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272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52D8C-7224-4292-82D0-87ACA24076F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79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8578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24641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latin typeface="Calibri" pitchFamily="34" charset="0"/>
              </a:rPr>
              <a:t>Several comments were about training, templates and tools to aid Counselors in completing</a:t>
            </a:r>
            <a:r>
              <a:rPr lang="en-US" sz="1200" b="1" baseline="0" dirty="0" smtClean="0">
                <a:latin typeface="Calibri" pitchFamily="34" charset="0"/>
              </a:rPr>
              <a:t> the PD Plan and documentation of the plan completion. </a:t>
            </a:r>
            <a:endParaRPr lang="en-US" sz="1200" b="1" dirty="0" smtClean="0">
              <a:latin typeface="Calibri" pitchFamily="34" charset="0"/>
            </a:endParaRPr>
          </a:p>
          <a:p>
            <a:pPr defTabSz="92464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60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Professional Development Program parts 1,2 &amp; 6 are for</a:t>
            </a:r>
            <a:r>
              <a:rPr lang="en-US" baseline="0" dirty="0"/>
              <a:t> a</a:t>
            </a:r>
            <a:r>
              <a:rPr lang="en-US" dirty="0"/>
              <a:t>ll NMSBDC employees. </a:t>
            </a:r>
            <a:r>
              <a:rPr lang="en-US" baseline="0" dirty="0"/>
              <a:t>Parts 3, 4 and 5 are for counselors including Center Directors.   Host institutions also have professional development requirements for staff and these may be entered in Neoserra in Part 6 Continuing Education.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60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4352">
              <a:defRPr/>
            </a:pP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045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4352">
              <a:defRPr/>
            </a:pPr>
            <a:r>
              <a:rPr lang="en-US" b="0" baseline="0" dirty="0"/>
              <a:t>Adriene – update what you as a professional want included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045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052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94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129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019F30-917B-44F4-9602-F3570290F0C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8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60960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905000"/>
            <a:ext cx="7162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4406900"/>
            <a:ext cx="7046913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209800"/>
            <a:ext cx="71628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457200"/>
            <a:ext cx="5410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905000"/>
            <a:ext cx="3657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905000"/>
            <a:ext cx="3276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274638"/>
            <a:ext cx="41910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24000"/>
            <a:ext cx="3657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209800"/>
            <a:ext cx="3659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4000" y="1535113"/>
            <a:ext cx="3352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0" y="2174875"/>
            <a:ext cx="335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609600"/>
            <a:ext cx="53340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273050"/>
            <a:ext cx="4343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447800"/>
            <a:ext cx="27035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1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4"/>
            <a:ext cx="9296400" cy="6848475"/>
          </a:xfrm>
          <a:prstGeom prst="rect">
            <a:avLst/>
          </a:prstGeom>
        </p:spPr>
      </p:pic>
      <p:sp>
        <p:nvSpPr>
          <p:cNvPr id="1026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-19050" y="1600200"/>
            <a:ext cx="9315450" cy="523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1668" name="Rectangle 68"/>
          <p:cNvSpPr>
            <a:spLocks noChangeArrowheads="1"/>
          </p:cNvSpPr>
          <p:nvPr/>
        </p:nvSpPr>
        <p:spPr bwMode="auto">
          <a:xfrm>
            <a:off x="4479925" y="320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791200" y="228600"/>
            <a:ext cx="3352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17" name="Rectangle 68"/>
          <p:cNvSpPr>
            <a:spLocks noChangeArrowheads="1"/>
          </p:cNvSpPr>
          <p:nvPr/>
        </p:nvSpPr>
        <p:spPr bwMode="auto">
          <a:xfrm>
            <a:off x="4479925" y="320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"/>
            <a:ext cx="1676400" cy="993607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543800" y="6370935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www.nmsbdc.org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</p:sldLayoutIdLst>
  <p:transition>
    <p:blinds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/>
              <a:t/>
            </a:r>
            <a:br>
              <a:rPr lang="en-US" sz="3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362200"/>
            <a:ext cx="9144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rgbClr val="002D62"/>
                </a:solidFill>
              </a:rPr>
              <a:t>NMSBDC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2D62"/>
                </a:solidFill>
              </a:rPr>
              <a:t>Professional Development Training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2D62"/>
                </a:solidFill>
              </a:rPr>
              <a:t>Focus: Documentation of Plan </a:t>
            </a:r>
            <a:endParaRPr lang="en-US" sz="4000" dirty="0">
              <a:solidFill>
                <a:srgbClr val="002D62"/>
              </a:solidFill>
            </a:endParaRPr>
          </a:p>
          <a:p>
            <a:endParaRPr lang="en-US" dirty="0">
              <a:solidFill>
                <a:srgbClr val="002D62"/>
              </a:solidFill>
            </a:endParaRPr>
          </a:p>
          <a:p>
            <a:endParaRPr lang="en-US" dirty="0">
              <a:solidFill>
                <a:srgbClr val="002D62"/>
              </a:solidFill>
            </a:endParaRPr>
          </a:p>
          <a:p>
            <a:r>
              <a:rPr lang="en-US" sz="2800" dirty="0" smtClean="0">
                <a:solidFill>
                  <a:srgbClr val="002D62"/>
                </a:solidFill>
              </a:rPr>
              <a:t>April 18, </a:t>
            </a:r>
            <a:r>
              <a:rPr lang="en-US" sz="2800" dirty="0">
                <a:solidFill>
                  <a:srgbClr val="002D62"/>
                </a:solidFill>
              </a:rPr>
              <a:t>2019</a:t>
            </a:r>
          </a:p>
        </p:txBody>
      </p:sp>
      <p:pic>
        <p:nvPicPr>
          <p:cNvPr id="6" name="Picture 5" descr="20180518_1048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0020" y="304800"/>
            <a:ext cx="3067594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339377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87272" y="366393"/>
            <a:ext cx="1981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Method 2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54936"/>
            <a:ext cx="88392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Evaluators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n-US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Martin- Group 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Charlie, Delta, </a:t>
            </a:r>
            <a:r>
              <a:rPr lang="en-US" sz="3600" smtClean="0">
                <a:latin typeface="Calibri" panose="020F0502020204030204" pitchFamily="34" charset="0"/>
                <a:cs typeface="Calibri" panose="020F0502020204030204" pitchFamily="34" charset="0"/>
              </a:rPr>
              <a:t>and Echo</a:t>
            </a:r>
          </a:p>
          <a:p>
            <a:endParaRPr lang="en-US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Adriene – Group Alpha and Bravo</a:t>
            </a:r>
          </a:p>
          <a:p>
            <a:endParaRPr lang="en-US" sz="2800" b="1" dirty="0" smtClean="0">
              <a:latin typeface="Calibri" pitchFamily="34" charset="0"/>
            </a:endParaRPr>
          </a:p>
          <a:p>
            <a:pPr algn="l"/>
            <a:endParaRPr lang="en-US" sz="28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8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87272" y="366393"/>
            <a:ext cx="1981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Method 2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438400"/>
            <a:ext cx="8686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QUESTIONS?</a:t>
            </a:r>
          </a:p>
          <a:p>
            <a:endParaRPr lang="en-US" sz="2800" b="1" dirty="0" smtClean="0">
              <a:latin typeface="Calibri" pitchFamily="34" charset="0"/>
            </a:endParaRPr>
          </a:p>
          <a:p>
            <a:pPr algn="l"/>
            <a:endParaRPr lang="en-US" sz="28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77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620685" y="174560"/>
            <a:ext cx="4354284" cy="1022479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057400"/>
            <a:ext cx="8686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/>
              <a:t>Today’s focus is on </a:t>
            </a:r>
            <a:r>
              <a:rPr lang="en-US" sz="2800" dirty="0"/>
              <a:t>the “Plan” </a:t>
            </a:r>
            <a:r>
              <a:rPr lang="en-US" sz="2800" dirty="0" smtClean="0"/>
              <a:t>and “Completion Date” columns </a:t>
            </a:r>
            <a:r>
              <a:rPr lang="en-US" sz="2800" dirty="0"/>
              <a:t>for all 3 </a:t>
            </a:r>
            <a:r>
              <a:rPr lang="en-US" sz="2800" dirty="0" smtClean="0"/>
              <a:t>levels</a:t>
            </a:r>
            <a:r>
              <a:rPr lang="en-US" sz="2800" dirty="0"/>
              <a:t> </a:t>
            </a:r>
            <a:r>
              <a:rPr lang="en-US" sz="2800" dirty="0" smtClean="0"/>
              <a:t>of the NMSBDC Professional Development Plan. This includes:</a:t>
            </a:r>
          </a:p>
          <a:p>
            <a:pPr algn="l"/>
            <a:endParaRPr lang="en-US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Quick review of the overall PD Program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 2 primary methods for documentation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 A level one example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 Your assigned evaluators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 Questions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34750" y="366393"/>
            <a:ext cx="1686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5943600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48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620685" y="174560"/>
            <a:ext cx="4354284" cy="1022479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362200"/>
            <a:ext cx="8915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>
                <a:latin typeface="Calibri" pitchFamily="34" charset="0"/>
                <a:cs typeface="Calibri" pitchFamily="34" charset="0"/>
              </a:rPr>
              <a:t>Six part Program with Employee Guide Book </a:t>
            </a:r>
          </a:p>
          <a:p>
            <a:pPr algn="l"/>
            <a:endParaRPr lang="en-US" sz="3200" b="1" dirty="0">
              <a:latin typeface="Calibri" pitchFamily="34" charset="0"/>
              <a:cs typeface="Calibri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  On Boarding (ALL)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b="1" dirty="0">
                <a:latin typeface="Calibri" pitchFamily="34" charset="0"/>
              </a:rPr>
              <a:t>  New Hire Orientation (ALL)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b="1" dirty="0">
                <a:latin typeface="Calibri" pitchFamily="34" charset="0"/>
              </a:rPr>
              <a:t>  Professional Development Level 1 (Counselors)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b="1" dirty="0">
                <a:latin typeface="Calibri" pitchFamily="34" charset="0"/>
              </a:rPr>
              <a:t>  Professional Development Level 2 (Counselors)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b="1" dirty="0">
                <a:latin typeface="Calibri" pitchFamily="34" charset="0"/>
              </a:rPr>
              <a:t>  Professional Development Level 3 (Counselors)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b="1" dirty="0">
                <a:latin typeface="Calibri" pitchFamily="34" charset="0"/>
              </a:rPr>
              <a:t>  Continuing Education (ALL)</a:t>
            </a:r>
            <a:endParaRPr lang="en-US" sz="3200" dirty="0">
              <a:latin typeface="HelveticaNeueLT Std Lt" panose="020B0403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9541" y="366393"/>
            <a:ext cx="2557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PD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5943600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47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789716" y="228600"/>
            <a:ext cx="4354284" cy="1219200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533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PD Program 2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905000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Calibri" pitchFamily="34" charset="0"/>
              </a:rPr>
              <a:t>The levels are based upon an employee gaining the </a:t>
            </a:r>
            <a:r>
              <a:rPr lang="en-US" sz="3200" b="1" u="sng" dirty="0">
                <a:latin typeface="Calibri" pitchFamily="34" charset="0"/>
              </a:rPr>
              <a:t>knowledge and/or skill required </a:t>
            </a:r>
            <a:r>
              <a:rPr lang="en-US" sz="3200" b="1" dirty="0">
                <a:latin typeface="Calibri" pitchFamily="34" charset="0"/>
              </a:rPr>
              <a:t>by each element of the core competencies.</a:t>
            </a: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algn="l"/>
            <a:r>
              <a:rPr lang="en-US" sz="3200" b="1" dirty="0">
                <a:latin typeface="Calibri" pitchFamily="34" charset="0"/>
              </a:rPr>
              <a:t>Therefore this is not based upon on time exposed to an element or time bound except for overall completion of each level. </a:t>
            </a: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algn="l"/>
            <a:r>
              <a:rPr lang="en-US" sz="3200" b="1" dirty="0">
                <a:latin typeface="Calibri" pitchFamily="34" charset="0"/>
              </a:rPr>
              <a:t>Levels 1 and 2 are mandatory for all </a:t>
            </a:r>
          </a:p>
          <a:p>
            <a:pPr algn="l"/>
            <a:r>
              <a:rPr lang="en-US" sz="3200" b="1" dirty="0">
                <a:latin typeface="Calibri" pitchFamily="34" charset="0"/>
              </a:rPr>
              <a:t>Counselors including Center Directors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789716" y="228600"/>
            <a:ext cx="4354284" cy="1219200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533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PD Program 3 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971800"/>
            <a:ext cx="86106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Calibri" pitchFamily="34" charset="0"/>
              </a:rPr>
              <a:t>The start date is January </a:t>
            </a:r>
            <a:r>
              <a:rPr lang="en-US" sz="3200" b="1" dirty="0" smtClean="0">
                <a:latin typeface="Calibri" pitchFamily="34" charset="0"/>
              </a:rPr>
              <a:t>XX, </a:t>
            </a:r>
            <a:r>
              <a:rPr lang="en-US" sz="3200" b="1" dirty="0">
                <a:latin typeface="Calibri" pitchFamily="34" charset="0"/>
              </a:rPr>
              <a:t>2019 or date of hire whichever is later</a:t>
            </a:r>
            <a:r>
              <a:rPr lang="en-US" sz="3200" b="1" dirty="0" smtClean="0">
                <a:latin typeface="Calibri" pitchFamily="34" charset="0"/>
              </a:rPr>
              <a:t>.</a:t>
            </a: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algn="l"/>
            <a:r>
              <a:rPr lang="en-US" sz="3200" b="1" dirty="0">
                <a:latin typeface="Calibri" pitchFamily="34" charset="0"/>
              </a:rPr>
              <a:t>Continuing the growth of counselor knowledge and skills is the primary objective.</a:t>
            </a: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620685" y="174560"/>
            <a:ext cx="4354284" cy="1022479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215" y="1959489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>
                <a:latin typeface="Calibri" pitchFamily="34" charset="0"/>
              </a:rPr>
              <a:t>Specific Requirements – Transcripts – Required to keep your professional plan updated</a:t>
            </a:r>
            <a:r>
              <a:rPr lang="en-US" sz="3200" b="1" dirty="0" smtClean="0">
                <a:latin typeface="Calibri" pitchFamily="34" charset="0"/>
              </a:rPr>
              <a:t>.</a:t>
            </a: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algn="l"/>
            <a:r>
              <a:rPr lang="en-US" sz="3200" b="1" dirty="0" smtClean="0">
                <a:latin typeface="Calibri" pitchFamily="34" charset="0"/>
              </a:rPr>
              <a:t>Completion </a:t>
            </a:r>
            <a:r>
              <a:rPr lang="en-US" sz="3200" b="1" dirty="0">
                <a:latin typeface="Calibri" pitchFamily="34" charset="0"/>
              </a:rPr>
              <a:t>of levels by </a:t>
            </a:r>
            <a:r>
              <a:rPr lang="en-US" sz="3200" b="1" dirty="0" smtClean="0">
                <a:latin typeface="Calibri" pitchFamily="34" charset="0"/>
              </a:rPr>
              <a:t>Counselors as well as Evaluators are </a:t>
            </a:r>
            <a:r>
              <a:rPr lang="en-US" sz="3200" b="1" dirty="0">
                <a:latin typeface="Calibri" pitchFamily="34" charset="0"/>
              </a:rPr>
              <a:t>guided by each of our Core Values. </a:t>
            </a:r>
            <a:endParaRPr lang="en-US" sz="3200" b="1" dirty="0" smtClean="0">
              <a:latin typeface="Calibri" pitchFamily="34" charset="0"/>
            </a:endParaRPr>
          </a:p>
          <a:p>
            <a:pPr algn="l"/>
            <a:endParaRPr lang="en-US" sz="3200" b="1" dirty="0">
              <a:latin typeface="Calibri" pitchFamily="34" charset="0"/>
            </a:endParaRPr>
          </a:p>
          <a:p>
            <a:pPr algn="l"/>
            <a:r>
              <a:rPr lang="en-US" sz="3200" b="1" dirty="0" smtClean="0">
                <a:latin typeface="Calibri" pitchFamily="34" charset="0"/>
              </a:rPr>
              <a:t> </a:t>
            </a:r>
            <a:r>
              <a:rPr lang="en-US" sz="3200" b="1" dirty="0">
                <a:latin typeface="Calibri" pitchFamily="34" charset="0"/>
              </a:rPr>
              <a:t>If circumstances prevent timely completion coordination with your evaluator is all that is needed.</a:t>
            </a:r>
          </a:p>
          <a:p>
            <a:pPr algn="l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28815" y="366393"/>
            <a:ext cx="2898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PD Program 4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14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620685" y="174560"/>
            <a:ext cx="4354284" cy="1022479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7272" y="366393"/>
            <a:ext cx="1981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Method 1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828800"/>
            <a:ext cx="8686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libri" pitchFamily="34" charset="0"/>
              </a:rPr>
              <a:t>WHAT YOU HAVE DONE</a:t>
            </a:r>
          </a:p>
          <a:p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Calibri" pitchFamily="34" charset="0"/>
              </a:rPr>
              <a:t>The specific event or experience that speaks directly to the competency on the plan is required. (See examples)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Calibri" pitchFamily="34" charset="0"/>
              </a:rPr>
              <a:t>General information such as a Masters Degree does not satisfy how a competency was gained.</a:t>
            </a:r>
          </a:p>
          <a:p>
            <a:pPr algn="l"/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Calibri" pitchFamily="34" charset="0"/>
              </a:rPr>
              <a:t>Specific date(s) are required.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72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620685" y="174560"/>
            <a:ext cx="4354284" cy="1022479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7272" y="366393"/>
            <a:ext cx="1981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Method 2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524000"/>
            <a:ext cx="86868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WHAT YOU PLAN TO DO</a:t>
            </a:r>
          </a:p>
          <a:p>
            <a:endParaRPr lang="en-US" sz="28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Calibri" pitchFamily="34" charset="0"/>
              </a:rPr>
              <a:t>The specific event or experience that will speak directly to the competency on the plan is required. (See examples)</a:t>
            </a:r>
          </a:p>
          <a:p>
            <a:pPr algn="l"/>
            <a:endParaRPr lang="en-US" sz="28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itchFamily="34" charset="0"/>
              </a:rPr>
              <a:t>Specific date(s) of planned completion are required. </a:t>
            </a:r>
            <a:endParaRPr lang="en-US" sz="2800" b="1" dirty="0" smtClean="0">
              <a:latin typeface="Calibri" pitchFamily="34" charset="0"/>
            </a:endParaRPr>
          </a:p>
          <a:p>
            <a:pPr algn="l"/>
            <a:endParaRPr lang="en-US" sz="28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Calibri" pitchFamily="34" charset="0"/>
              </a:rPr>
              <a:t>General information such as completing a Bachelors/Masters Degree on a specific date does </a:t>
            </a:r>
          </a:p>
          <a:p>
            <a:pPr algn="l"/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     not satisfy how a competency will be gained.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406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87272" y="366393"/>
            <a:ext cx="1981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Helvetica Neue Condensed Black" charset="0"/>
                <a:ea typeface="Helvetica Neue Condensed Black" charset="0"/>
                <a:cs typeface="Helvetica Neue Condensed Black" charset="0"/>
              </a:rPr>
              <a:t>Method 2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E1678A-4D80-47F3-96D9-925EF8F21E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924800" y="6019800"/>
            <a:ext cx="1600200" cy="365125"/>
          </a:xfrm>
          <a:prstGeom prst="rect">
            <a:avLst/>
          </a:prstGeom>
        </p:spPr>
        <p:txBody>
          <a:bodyPr/>
          <a:lstStyle/>
          <a:p>
            <a:fld id="{9E74CFDC-79C8-416F-ACD7-51587498FFAC}" type="slidenum">
              <a:rPr lang="en-US" smtClean="0">
                <a:solidFill>
                  <a:schemeClr val="bg1"/>
                </a:solidFill>
              </a:rPr>
              <a:pPr/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057400"/>
            <a:ext cx="86868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Example of an approved plan next.</a:t>
            </a:r>
          </a:p>
          <a:p>
            <a:endParaRPr lang="en-US" sz="4000" b="1" dirty="0" smtClean="0">
              <a:latin typeface="Calibri" pitchFamily="34" charset="0"/>
            </a:endParaRPr>
          </a:p>
          <a:p>
            <a:r>
              <a:rPr lang="en-US" sz="4000" b="1" dirty="0" smtClean="0">
                <a:latin typeface="Calibri" pitchFamily="34" charset="0"/>
              </a:rPr>
              <a:t>After this training, PowerPoint and examples will be added to the PD tab in the intranet.  This and its location can be shared at your centers. </a:t>
            </a:r>
          </a:p>
          <a:p>
            <a:endParaRPr lang="en-US" sz="4000" b="1" dirty="0" smtClean="0">
              <a:latin typeface="Calibri" pitchFamily="34" charset="0"/>
            </a:endParaRPr>
          </a:p>
          <a:p>
            <a:r>
              <a:rPr lang="en-US" sz="4000" b="1" dirty="0" smtClean="0">
                <a:latin typeface="Calibri" pitchFamily="34" charset="0"/>
              </a:rPr>
              <a:t> </a:t>
            </a:r>
          </a:p>
          <a:p>
            <a:pPr algn="l"/>
            <a:endParaRPr lang="en-US" sz="40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 smtClean="0">
              <a:latin typeface="Calibri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1" dirty="0">
              <a:latin typeface="Calibri" pitchFamily="34" charset="0"/>
            </a:endParaRP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6940E3F8-93A9-487A-908F-62A227F03060}"/>
              </a:ext>
            </a:extLst>
          </p:cNvPr>
          <p:cNvSpPr/>
          <p:nvPr/>
        </p:nvSpPr>
        <p:spPr>
          <a:xfrm>
            <a:off x="4789716" y="366393"/>
            <a:ext cx="4354284" cy="1022479"/>
          </a:xfrm>
          <a:prstGeom prst="flowChartConnector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 dirty="0">
              <a:solidFill>
                <a:srgbClr val="2C8698"/>
              </a:solidFill>
              <a:latin typeface="Bebas Neue" panose="020B0606020202050201" pitchFamily="34" charset="-9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05083" y="542835"/>
            <a:ext cx="1723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Example</a:t>
            </a:r>
            <a:endParaRPr lang="en-US" sz="3200" b="1" dirty="0">
              <a:solidFill>
                <a:schemeClr val="bg1"/>
              </a:solidFill>
              <a:latin typeface="Helvetica Neue Condensed Black" charset="0"/>
              <a:ea typeface="Helvetica Neue Condensed Black" charset="0"/>
              <a:cs typeface="Helvetica Neue Condensed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44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013 SBDC PPT Theme">
  <a:themeElements>
    <a:clrScheme name="">
      <a:dk1>
        <a:srgbClr val="000000"/>
      </a:dk1>
      <a:lt1>
        <a:srgbClr val="FFFFFF"/>
      </a:lt1>
      <a:dk2>
        <a:srgbClr val="009999"/>
      </a:dk2>
      <a:lt2>
        <a:srgbClr val="009999"/>
      </a:lt2>
      <a:accent1>
        <a:srgbClr val="00FFFF"/>
      </a:accent1>
      <a:accent2>
        <a:srgbClr val="B2B2B2"/>
      </a:accent2>
      <a:accent3>
        <a:srgbClr val="FFFFFF"/>
      </a:accent3>
      <a:accent4>
        <a:srgbClr val="000000"/>
      </a:accent4>
      <a:accent5>
        <a:srgbClr val="AAFFFF"/>
      </a:accent5>
      <a:accent6>
        <a:srgbClr val="A1A1A1"/>
      </a:accent6>
      <a:hlink>
        <a:srgbClr val="009999"/>
      </a:hlink>
      <a:folHlink>
        <a:srgbClr val="00FFFF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00000"/>
        </a:solidFill>
        <a:ln w="9525">
          <a:noFill/>
          <a:miter lim="800000"/>
          <a:headEnd/>
          <a:tailEnd/>
        </a:ln>
        <a:effectLst/>
      </a:spPr>
      <a:bodyPr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9">
        <a:dk1>
          <a:srgbClr val="000000"/>
        </a:dk1>
        <a:lt1>
          <a:srgbClr val="FFFFFF"/>
        </a:lt1>
        <a:dk2>
          <a:srgbClr val="009999"/>
        </a:dk2>
        <a:lt2>
          <a:srgbClr val="00FFFF"/>
        </a:lt2>
        <a:accent1>
          <a:srgbClr val="00999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A1A1A1"/>
        </a:accent6>
        <a:hlink>
          <a:srgbClr val="0099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12469</TotalTime>
  <Words>538</Words>
  <Application>Microsoft Office PowerPoint</Application>
  <PresentationFormat>On-screen Show (4:3)</PresentationFormat>
  <Paragraphs>105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Bebas Neue</vt:lpstr>
      <vt:lpstr>Calibri</vt:lpstr>
      <vt:lpstr>Helvetica Neue Condensed Black</vt:lpstr>
      <vt:lpstr>HelveticaNeueLT Std Lt</vt:lpstr>
      <vt:lpstr>Tahoma</vt:lpstr>
      <vt:lpstr>Times New Roman</vt:lpstr>
      <vt:lpstr>Wingdings</vt:lpstr>
      <vt:lpstr>2013 SBDC PPT Theme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Small Business Development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NMICC Brief</dc:title>
  <dc:creator>Glenn Walters</dc:creator>
  <cp:lastModifiedBy>Adriene Gallegos</cp:lastModifiedBy>
  <cp:revision>1286</cp:revision>
  <cp:lastPrinted>2018-12-11T03:59:50Z</cp:lastPrinted>
  <dcterms:created xsi:type="dcterms:W3CDTF">2004-06-09T21:03:00Z</dcterms:created>
  <dcterms:modified xsi:type="dcterms:W3CDTF">2019-04-18T03:32:07Z</dcterms:modified>
</cp:coreProperties>
</file>