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2" r:id="rId1"/>
  </p:sldMasterIdLst>
  <p:notesMasterIdLst>
    <p:notesMasterId r:id="rId7"/>
  </p:notesMasterIdLst>
  <p:handoutMasterIdLst>
    <p:handoutMasterId r:id="rId8"/>
  </p:handoutMasterIdLst>
  <p:sldIdLst>
    <p:sldId id="280" r:id="rId2"/>
    <p:sldId id="286" r:id="rId3"/>
    <p:sldId id="285" r:id="rId4"/>
    <p:sldId id="284" r:id="rId5"/>
    <p:sldId id="281" r:id="rId6"/>
  </p:sldIdLst>
  <p:sldSz cx="9144000" cy="6858000" type="screen4x3"/>
  <p:notesSz cx="7010400" cy="9296400"/>
  <p:defaultTextStyle>
    <a:defPPr>
      <a:defRPr lang="en-US"/>
    </a:defPPr>
    <a:lvl1pPr algn="ctr" rtl="0" fontAlgn="base">
      <a:spcBef>
        <a:spcPct val="0"/>
      </a:spcBef>
      <a:spcAft>
        <a:spcPct val="0"/>
      </a:spcAft>
      <a:defRPr sz="2400" kern="1200">
        <a:solidFill>
          <a:schemeClr val="tx1"/>
        </a:solidFill>
        <a:latin typeface="Tahoma" pitchFamily="34" charset="0"/>
        <a:ea typeface="+mn-ea"/>
        <a:cs typeface="+mn-cs"/>
      </a:defRPr>
    </a:lvl1pPr>
    <a:lvl2pPr marL="457200" algn="ctr" rtl="0" fontAlgn="base">
      <a:spcBef>
        <a:spcPct val="0"/>
      </a:spcBef>
      <a:spcAft>
        <a:spcPct val="0"/>
      </a:spcAft>
      <a:defRPr sz="2400" kern="1200">
        <a:solidFill>
          <a:schemeClr val="tx1"/>
        </a:solidFill>
        <a:latin typeface="Tahoma" pitchFamily="34" charset="0"/>
        <a:ea typeface="+mn-ea"/>
        <a:cs typeface="+mn-cs"/>
      </a:defRPr>
    </a:lvl2pPr>
    <a:lvl3pPr marL="914400" algn="ctr" rtl="0" fontAlgn="base">
      <a:spcBef>
        <a:spcPct val="0"/>
      </a:spcBef>
      <a:spcAft>
        <a:spcPct val="0"/>
      </a:spcAft>
      <a:defRPr sz="2400" kern="1200">
        <a:solidFill>
          <a:schemeClr val="tx1"/>
        </a:solidFill>
        <a:latin typeface="Tahoma" pitchFamily="34" charset="0"/>
        <a:ea typeface="+mn-ea"/>
        <a:cs typeface="+mn-cs"/>
      </a:defRPr>
    </a:lvl3pPr>
    <a:lvl4pPr marL="1371600" algn="ctr" rtl="0" fontAlgn="base">
      <a:spcBef>
        <a:spcPct val="0"/>
      </a:spcBef>
      <a:spcAft>
        <a:spcPct val="0"/>
      </a:spcAft>
      <a:defRPr sz="2400" kern="1200">
        <a:solidFill>
          <a:schemeClr val="tx1"/>
        </a:solidFill>
        <a:latin typeface="Tahoma" pitchFamily="34" charset="0"/>
        <a:ea typeface="+mn-ea"/>
        <a:cs typeface="+mn-cs"/>
      </a:defRPr>
    </a:lvl4pPr>
    <a:lvl5pPr marL="1828800" algn="ctr"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208">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62"/>
    <a:srgbClr val="ADAFB2"/>
    <a:srgbClr val="D11242"/>
    <a:srgbClr val="AC0000"/>
    <a:srgbClr val="007F7F"/>
    <a:srgbClr val="007D7F"/>
    <a:srgbClr val="A6A6A6"/>
    <a:srgbClr val="993300"/>
    <a:srgbClr val="018A9D"/>
    <a:srgbClr val="018E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1" autoAdjust="0"/>
    <p:restoredTop sz="99201" autoAdjust="0"/>
  </p:normalViewPr>
  <p:slideViewPr>
    <p:cSldViewPr>
      <p:cViewPr varScale="1">
        <p:scale>
          <a:sx n="84" d="100"/>
          <a:sy n="84" d="100"/>
        </p:scale>
        <p:origin x="1392" y="82"/>
      </p:cViewPr>
      <p:guideLst>
        <p:guide orient="horz" pos="2208"/>
        <p:guide pos="2880"/>
      </p:guideLst>
    </p:cSldViewPr>
  </p:slideViewPr>
  <p:outlineViewPr>
    <p:cViewPr>
      <p:scale>
        <a:sx n="25" d="100"/>
        <a:sy n="25"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20" tIns="46211" rIns="92420" bIns="46211" numCol="1" anchor="t" anchorCtr="0" compatLnSpc="1">
            <a:prstTxWarp prst="textNoShape">
              <a:avLst/>
            </a:prstTxWarp>
          </a:bodyPr>
          <a:lstStyle>
            <a:lvl1pPr algn="r" defTabSz="923925">
              <a:defRPr sz="1000" b="1" i="1">
                <a:solidFill>
                  <a:srgbClr val="FF0000"/>
                </a:solidFill>
                <a:latin typeface="Times New Roman" charset="0"/>
              </a:defRPr>
            </a:lvl1pPr>
          </a:lstStyle>
          <a:p>
            <a:pPr>
              <a:defRPr/>
            </a:pPr>
            <a:r>
              <a:rPr lang="en-US" dirty="0"/>
              <a:t>“Basic Bookkeeping </a:t>
            </a:r>
            <a:r>
              <a:rPr lang="en-US" dirty="0" smtClean="0"/>
              <a:t>”</a:t>
            </a:r>
            <a:endParaRPr lang="en-US" dirty="0"/>
          </a:p>
          <a:p>
            <a:pPr>
              <a:defRPr/>
            </a:pPr>
            <a:r>
              <a:rPr lang="en-US" dirty="0"/>
              <a:t>Ida Carrillo </a:t>
            </a:r>
          </a:p>
          <a:p>
            <a:pPr>
              <a:defRPr/>
            </a:pPr>
            <a:r>
              <a:rPr lang="en-US" dirty="0"/>
              <a:t>NM Small Business Development Center </a:t>
            </a:r>
          </a:p>
          <a:p>
            <a:pPr>
              <a:defRPr/>
            </a:pPr>
            <a:r>
              <a:rPr lang="en-US" dirty="0"/>
              <a:t>at  Northern New Mexico College</a:t>
            </a:r>
          </a:p>
          <a:p>
            <a:pPr>
              <a:defRPr/>
            </a:pPr>
            <a:r>
              <a:rPr lang="en-US" dirty="0"/>
              <a:t>(505) 747-2236</a:t>
            </a:r>
          </a:p>
          <a:p>
            <a:pPr>
              <a:defRPr/>
            </a:pPr>
            <a:endParaRPr lang="en-US" dirty="0"/>
          </a:p>
        </p:txBody>
      </p:sp>
      <p:sp>
        <p:nvSpPr>
          <p:cNvPr id="16387" name="Rectangle 3"/>
          <p:cNvSpPr>
            <a:spLocks noGrp="1" noChangeArrowheads="1"/>
          </p:cNvSpPr>
          <p:nvPr>
            <p:ph type="dt" sz="quarter" idx="1"/>
          </p:nvPr>
        </p:nvSpPr>
        <p:spPr bwMode="auto">
          <a:xfrm>
            <a:off x="3971925" y="0"/>
            <a:ext cx="1971675" cy="465138"/>
          </a:xfrm>
          <a:prstGeom prst="rect">
            <a:avLst/>
          </a:prstGeom>
          <a:noFill/>
          <a:ln w="9525">
            <a:noFill/>
            <a:miter lim="800000"/>
            <a:headEnd/>
            <a:tailEnd/>
          </a:ln>
          <a:effectLst/>
        </p:spPr>
        <p:txBody>
          <a:bodyPr vert="horz" wrap="square" lIns="92420" tIns="46211" rIns="92420" bIns="46211" numCol="1" anchor="t" anchorCtr="0" compatLnSpc="1">
            <a:prstTxWarp prst="textNoShape">
              <a:avLst/>
            </a:prstTxWarp>
          </a:bodyPr>
          <a:lstStyle>
            <a:lvl1pPr algn="l" defTabSz="923925">
              <a:defRPr sz="1000" b="1" i="1">
                <a:latin typeface="Times New Roman" charset="0"/>
              </a:defRPr>
            </a:lvl1pPr>
          </a:lstStyle>
          <a:p>
            <a:pPr>
              <a:defRPr/>
            </a:pPr>
            <a:r>
              <a:rPr lang="en-US" sz="800" dirty="0"/>
              <a:t>NMSBDC has </a:t>
            </a:r>
            <a:r>
              <a:rPr lang="en-US" sz="800" dirty="0" smtClean="0"/>
              <a:t>20 </a:t>
            </a:r>
            <a:r>
              <a:rPr lang="en-US" sz="800" dirty="0"/>
              <a:t>centers in New Mexico &amp; International Business Accelerator</a:t>
            </a:r>
          </a:p>
          <a:p>
            <a:pPr>
              <a:defRPr/>
            </a:pPr>
            <a:r>
              <a:rPr lang="en-US" sz="800" dirty="0"/>
              <a:t>NMSBDC is part of a Nationwide Network</a:t>
            </a:r>
          </a:p>
          <a:p>
            <a:pPr>
              <a:defRPr/>
            </a:pPr>
            <a:r>
              <a:rPr lang="en-US" sz="800" dirty="0"/>
              <a:t>America's Small Business Development Center s1000+ centers nationwide</a:t>
            </a:r>
          </a:p>
          <a:p>
            <a:pPr>
              <a:defRPr/>
            </a:pPr>
            <a:endParaRPr lang="en-US" dirty="0"/>
          </a:p>
        </p:txBody>
      </p:sp>
      <p:sp>
        <p:nvSpPr>
          <p:cNvPr id="16388"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2420" tIns="46211" rIns="92420" bIns="46211" numCol="1" anchor="b" anchorCtr="0" compatLnSpc="1">
            <a:prstTxWarp prst="textNoShape">
              <a:avLst/>
            </a:prstTxWarp>
          </a:bodyPr>
          <a:lstStyle>
            <a:lvl1pPr algn="l" defTabSz="923925">
              <a:defRPr sz="1200">
                <a:latin typeface="Times New Roman" charset="0"/>
              </a:defRPr>
            </a:lvl1pPr>
          </a:lstStyle>
          <a:p>
            <a:pPr>
              <a:defRPr/>
            </a:pPr>
            <a:endParaRPr lang="en-US"/>
          </a:p>
        </p:txBody>
      </p:sp>
      <p:sp>
        <p:nvSpPr>
          <p:cNvPr id="16389"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2420" tIns="46211" rIns="92420" bIns="46211" numCol="1" anchor="b" anchorCtr="0" compatLnSpc="1">
            <a:prstTxWarp prst="textNoShape">
              <a:avLst/>
            </a:prstTxWarp>
          </a:bodyPr>
          <a:lstStyle>
            <a:lvl1pPr algn="r" defTabSz="923925">
              <a:defRPr sz="1200">
                <a:latin typeface="Times New Roman" charset="0"/>
              </a:defRPr>
            </a:lvl1pPr>
          </a:lstStyle>
          <a:p>
            <a:pPr>
              <a:defRPr/>
            </a:pPr>
            <a:fld id="{2BA565AE-344B-4576-88EA-1C572A051B81}" type="slidenum">
              <a:rPr lang="en-US"/>
              <a:pPr>
                <a:defRPr/>
              </a:pPr>
              <a:t>‹#›</a:t>
            </a:fld>
            <a:endParaRPr lang="en-US"/>
          </a:p>
        </p:txBody>
      </p:sp>
      <p:pic>
        <p:nvPicPr>
          <p:cNvPr id="78855" name="Picture 7" descr="ASBDC logo.png"/>
          <p:cNvPicPr>
            <a:picLocks noChangeAspect="1"/>
          </p:cNvPicPr>
          <p:nvPr/>
        </p:nvPicPr>
        <p:blipFill>
          <a:blip r:embed="rId2" cstate="print"/>
          <a:srcRect/>
          <a:stretch>
            <a:fillRect/>
          </a:stretch>
        </p:blipFill>
        <p:spPr bwMode="auto">
          <a:xfrm>
            <a:off x="5943600" y="0"/>
            <a:ext cx="750888" cy="571500"/>
          </a:xfrm>
          <a:prstGeom prst="rect">
            <a:avLst/>
          </a:prstGeom>
          <a:noFill/>
          <a:ln w="9525">
            <a:noFill/>
            <a:miter lim="800000"/>
            <a:headEnd/>
            <a:tailEnd/>
          </a:ln>
        </p:spPr>
      </p:pic>
      <p:pic>
        <p:nvPicPr>
          <p:cNvPr id="8" name="Picture 7" descr="NMSBDC ESP SM LOGO.jpg"/>
          <p:cNvPicPr>
            <a:picLocks noChangeAspect="1"/>
          </p:cNvPicPr>
          <p:nvPr/>
        </p:nvPicPr>
        <p:blipFill>
          <a:blip r:embed="rId3" cstate="print"/>
          <a:stretch>
            <a:fillRect/>
          </a:stretch>
        </p:blipFill>
        <p:spPr>
          <a:xfrm>
            <a:off x="3200400" y="0"/>
            <a:ext cx="685800" cy="835152"/>
          </a:xfrm>
          <a:prstGeom prst="rect">
            <a:avLst/>
          </a:prstGeom>
        </p:spPr>
      </p:pic>
    </p:spTree>
    <p:extLst>
      <p:ext uri="{BB962C8B-B14F-4D97-AF65-F5344CB8AC3E}">
        <p14:creationId xmlns:p14="http://schemas.microsoft.com/office/powerpoint/2010/main" val="37026340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4"/>
          <p:cNvSpPr>
            <a:spLocks noGrp="1" noRot="1" noChangeAspect="1" noChangeArrowheads="1" noTextEdit="1"/>
          </p:cNvSpPr>
          <p:nvPr>
            <p:ph type="sldImg" idx="2"/>
          </p:nvPr>
        </p:nvSpPr>
        <p:spPr bwMode="auto">
          <a:xfrm>
            <a:off x="1882775" y="306388"/>
            <a:ext cx="3244850" cy="2435225"/>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0" y="2827338"/>
            <a:ext cx="7010400" cy="6281737"/>
          </a:xfrm>
          <a:prstGeom prst="rect">
            <a:avLst/>
          </a:prstGeom>
          <a:noFill/>
          <a:ln w="9525">
            <a:noFill/>
            <a:miter lim="800000"/>
            <a:headEnd/>
            <a:tailEnd/>
          </a:ln>
          <a:effectLst/>
        </p:spPr>
        <p:txBody>
          <a:bodyPr vert="horz" wrap="square" lIns="92420" tIns="46211" rIns="92420" bIns="4621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5" name="Rectangle 7"/>
          <p:cNvSpPr>
            <a:spLocks noGrp="1" noChangeArrowheads="1"/>
          </p:cNvSpPr>
          <p:nvPr>
            <p:ph type="sldNum" sz="quarter" idx="5"/>
          </p:nvPr>
        </p:nvSpPr>
        <p:spPr bwMode="auto">
          <a:xfrm>
            <a:off x="3971925" y="9093200"/>
            <a:ext cx="3038475" cy="203200"/>
          </a:xfrm>
          <a:prstGeom prst="rect">
            <a:avLst/>
          </a:prstGeom>
          <a:noFill/>
          <a:ln w="9525">
            <a:noFill/>
            <a:miter lim="800000"/>
            <a:headEnd/>
            <a:tailEnd/>
          </a:ln>
          <a:effectLst/>
        </p:spPr>
        <p:txBody>
          <a:bodyPr vert="horz" wrap="square" lIns="92420" tIns="46211" rIns="92420" bIns="46211" numCol="1" anchor="b" anchorCtr="0" compatLnSpc="1">
            <a:prstTxWarp prst="textNoShape">
              <a:avLst/>
            </a:prstTxWarp>
          </a:bodyPr>
          <a:lstStyle>
            <a:lvl1pPr algn="r" defTabSz="923925">
              <a:defRPr sz="1200">
                <a:latin typeface="Times New Roman" charset="0"/>
              </a:defRPr>
            </a:lvl1pPr>
          </a:lstStyle>
          <a:p>
            <a:pPr>
              <a:defRPr/>
            </a:pPr>
            <a:fld id="{164DB217-036F-4BC8-B2BD-C2DD24139CEC}" type="slidenum">
              <a:rPr lang="en-US"/>
              <a:pPr>
                <a:defRPr/>
              </a:pPr>
              <a:t>‹#›</a:t>
            </a:fld>
            <a:endParaRPr lang="en-US"/>
          </a:p>
        </p:txBody>
      </p:sp>
    </p:spTree>
    <p:extLst>
      <p:ext uri="{BB962C8B-B14F-4D97-AF65-F5344CB8AC3E}">
        <p14:creationId xmlns:p14="http://schemas.microsoft.com/office/powerpoint/2010/main" val="3662272729"/>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00400" y="838200"/>
            <a:ext cx="6096000" cy="762000"/>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1676400" y="1905000"/>
            <a:ext cx="7162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blind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7799" y="4406900"/>
            <a:ext cx="7046913" cy="1362075"/>
          </a:xfrm>
          <a:prstGeom prst="rect">
            <a:avLst/>
          </a:prstGeom>
        </p:spPr>
        <p:txBody>
          <a:bodyPr/>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1447800" y="2209800"/>
            <a:ext cx="71628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blind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86200" y="457200"/>
            <a:ext cx="54102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905000"/>
            <a:ext cx="3657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4000" y="1905000"/>
            <a:ext cx="3276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blind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00600" y="274638"/>
            <a:ext cx="41910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47800" y="1524000"/>
            <a:ext cx="3657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47800" y="2209800"/>
            <a:ext cx="3659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334000" y="1535113"/>
            <a:ext cx="33528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4000" y="2174875"/>
            <a:ext cx="3352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blind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962400" y="609600"/>
            <a:ext cx="5334000" cy="1143000"/>
          </a:xfrm>
          <a:prstGeom prst="rect">
            <a:avLst/>
          </a:prstGeom>
        </p:spPr>
        <p:txBody>
          <a:bodyPr/>
          <a:lstStyle/>
          <a:p>
            <a:r>
              <a:rPr lang="en-US" smtClean="0"/>
              <a:t>Click to edit Master title style</a:t>
            </a:r>
            <a:endParaRPr lang="en-US"/>
          </a:p>
        </p:txBody>
      </p:sp>
    </p:spTree>
  </p:cSld>
  <p:clrMapOvr>
    <a:masterClrMapping/>
  </p:clrMapOvr>
  <p:transition>
    <p:blind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blind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30480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343400" y="273050"/>
            <a:ext cx="4343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7800" y="1447800"/>
            <a:ext cx="27035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blind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blind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3152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blind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9524"/>
            <a:ext cx="9296400" cy="6848475"/>
          </a:xfrm>
          <a:prstGeom prst="rect">
            <a:avLst/>
          </a:prstGeom>
        </p:spPr>
      </p:pic>
      <p:sp>
        <p:nvSpPr>
          <p:cNvPr id="1026" name="Rectangle 64" descr="Rectangle: Click to edit Master text styles&#10;Second level&#10;Third level&#10;Fourth level&#10;Fifth level"/>
          <p:cNvSpPr>
            <a:spLocks noGrp="1" noChangeArrowheads="1"/>
          </p:cNvSpPr>
          <p:nvPr>
            <p:ph type="body" idx="1"/>
          </p:nvPr>
        </p:nvSpPr>
        <p:spPr bwMode="auto">
          <a:xfrm>
            <a:off x="-19050" y="1600200"/>
            <a:ext cx="9315450" cy="52387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81668" name="Rectangle 68"/>
          <p:cNvSpPr>
            <a:spLocks noChangeArrowheads="1"/>
          </p:cNvSpPr>
          <p:nvPr/>
        </p:nvSpPr>
        <p:spPr bwMode="auto">
          <a:xfrm>
            <a:off x="4479925" y="3200400"/>
            <a:ext cx="184150" cy="457200"/>
          </a:xfrm>
          <a:prstGeom prst="rect">
            <a:avLst/>
          </a:prstGeom>
          <a:noFill/>
          <a:ln w="9525">
            <a:noFill/>
            <a:miter lim="800000"/>
            <a:headEnd/>
            <a:tailEnd/>
          </a:ln>
          <a:effectLst/>
        </p:spPr>
        <p:txBody>
          <a:bodyPr wrap="none">
            <a:spAutoFit/>
          </a:bodyPr>
          <a:lstStyle/>
          <a:p>
            <a:pPr algn="l">
              <a:defRPr/>
            </a:pPr>
            <a:endParaRPr lang="en-US"/>
          </a:p>
        </p:txBody>
      </p:sp>
      <p:sp>
        <p:nvSpPr>
          <p:cNvPr id="1028" name="Rectangle 5"/>
          <p:cNvSpPr>
            <a:spLocks noGrp="1" noChangeArrowheads="1"/>
          </p:cNvSpPr>
          <p:nvPr>
            <p:ph type="title"/>
          </p:nvPr>
        </p:nvSpPr>
        <p:spPr bwMode="auto">
          <a:xfrm>
            <a:off x="5791200" y="228600"/>
            <a:ext cx="3352800" cy="1219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endParaRPr lang="en-US" dirty="0" smtClean="0"/>
          </a:p>
        </p:txBody>
      </p:sp>
      <p:sp>
        <p:nvSpPr>
          <p:cNvPr id="17" name="Rectangle 68"/>
          <p:cNvSpPr>
            <a:spLocks noChangeArrowheads="1"/>
          </p:cNvSpPr>
          <p:nvPr/>
        </p:nvSpPr>
        <p:spPr bwMode="auto">
          <a:xfrm>
            <a:off x="4479925" y="3200400"/>
            <a:ext cx="184150" cy="457200"/>
          </a:xfrm>
          <a:prstGeom prst="rect">
            <a:avLst/>
          </a:prstGeom>
          <a:noFill/>
          <a:ln w="9525">
            <a:noFill/>
            <a:miter lim="800000"/>
            <a:headEnd/>
            <a:tailEnd/>
          </a:ln>
          <a:effectLst/>
        </p:spPr>
        <p:txBody>
          <a:bodyPr wrap="none">
            <a:spAutoFit/>
          </a:bodyPr>
          <a:lstStyle/>
          <a:p>
            <a:pPr algn="l">
              <a:defRPr/>
            </a:pPr>
            <a:endParaRPr lang="en-US"/>
          </a:p>
        </p:txBody>
      </p:sp>
      <p:pic>
        <p:nvPicPr>
          <p:cNvPr id="3" name="Picture 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28600" y="152400"/>
            <a:ext cx="1676400" cy="993607"/>
          </a:xfrm>
          <a:prstGeom prst="rect">
            <a:avLst/>
          </a:prstGeom>
        </p:spPr>
      </p:pic>
      <p:sp>
        <p:nvSpPr>
          <p:cNvPr id="2" name="TextBox 1"/>
          <p:cNvSpPr txBox="1"/>
          <p:nvPr userDrawn="1"/>
        </p:nvSpPr>
        <p:spPr>
          <a:xfrm>
            <a:off x="7543800" y="6370935"/>
            <a:ext cx="1752600" cy="307777"/>
          </a:xfrm>
          <a:prstGeom prst="rect">
            <a:avLst/>
          </a:prstGeom>
          <a:noFill/>
        </p:spPr>
        <p:txBody>
          <a:bodyPr wrap="square" rtlCol="0">
            <a:spAutoFit/>
          </a:bodyPr>
          <a:lstStyle/>
          <a:p>
            <a:r>
              <a:rPr lang="en-US" sz="1400" dirty="0" err="1" smtClean="0">
                <a:solidFill>
                  <a:schemeClr val="bg1"/>
                </a:solidFill>
              </a:rPr>
              <a:t>www.nmsbdc.org</a:t>
            </a:r>
            <a:endParaRPr lang="en-US" sz="14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994"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Lst>
  <p:transition>
    <p:blinds/>
  </p:transition>
  <p:timing>
    <p:tnLst>
      <p:par>
        <p:cTn id="1" dur="indefinite" restart="never" nodeType="tmRoot"/>
      </p:par>
    </p:tnLst>
  </p:timing>
  <p:hf hdr="0" dt="0"/>
  <p:txStyles>
    <p:titleStyle>
      <a:lvl1pPr algn="l" rtl="0" eaLnBrk="1" fontAlgn="base" hangingPunct="1">
        <a:spcBef>
          <a:spcPct val="0"/>
        </a:spcBef>
        <a:spcAft>
          <a:spcPct val="0"/>
        </a:spcAft>
        <a:defRPr sz="44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Tahoma" pitchFamily="34" charset="0"/>
        </a:defRPr>
      </a:lvl2pPr>
      <a:lvl3pPr algn="l" rtl="0" eaLnBrk="1" fontAlgn="base" hangingPunct="1">
        <a:spcBef>
          <a:spcPct val="0"/>
        </a:spcBef>
        <a:spcAft>
          <a:spcPct val="0"/>
        </a:spcAft>
        <a:defRPr sz="4400">
          <a:solidFill>
            <a:schemeClr val="bg1"/>
          </a:solidFill>
          <a:latin typeface="Tahoma" pitchFamily="34" charset="0"/>
        </a:defRPr>
      </a:lvl3pPr>
      <a:lvl4pPr algn="l" rtl="0" eaLnBrk="1" fontAlgn="base" hangingPunct="1">
        <a:spcBef>
          <a:spcPct val="0"/>
        </a:spcBef>
        <a:spcAft>
          <a:spcPct val="0"/>
        </a:spcAft>
        <a:defRPr sz="4400">
          <a:solidFill>
            <a:schemeClr val="bg1"/>
          </a:solidFill>
          <a:latin typeface="Tahoma" pitchFamily="34" charset="0"/>
        </a:defRPr>
      </a:lvl4pPr>
      <a:lvl5pPr algn="l" rtl="0" eaLnBrk="1" fontAlgn="base" hangingPunct="1">
        <a:spcBef>
          <a:spcPct val="0"/>
        </a:spcBef>
        <a:spcAft>
          <a:spcPct val="0"/>
        </a:spcAft>
        <a:defRPr sz="4400">
          <a:solidFill>
            <a:schemeClr val="bg1"/>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p:titleStyle>
    <p:bodyStyle>
      <a:lvl1pPr marL="342900" indent="-342900" algn="l" rtl="0" eaLnBrk="1" fontAlgn="base" hangingPunct="1">
        <a:spcBef>
          <a:spcPct val="20000"/>
        </a:spcBef>
        <a:spcAft>
          <a:spcPct val="0"/>
        </a:spcAft>
        <a:buClr>
          <a:schemeClr val="hlink"/>
        </a:buClr>
        <a:buSzPct val="110000"/>
        <a:buFont typeface="Wingdings" pitchFamily="2" charset="2"/>
        <a:buChar char="Ø"/>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SzPct val="60000"/>
        <a:buFont typeface="Wingdings" pitchFamily="2" charset="2"/>
        <a:buChar char="n"/>
        <a:defRPr sz="2800">
          <a:solidFill>
            <a:schemeClr val="tx2"/>
          </a:solidFill>
          <a:latin typeface="+mn-lt"/>
        </a:defRPr>
      </a:lvl2pPr>
      <a:lvl3pPr marL="1143000" indent="-228600" algn="l" rtl="0" eaLnBrk="1" fontAlgn="base" hangingPunct="1">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1" fontAlgn="base" hangingPunct="1">
        <a:spcBef>
          <a:spcPct val="20000"/>
        </a:spcBef>
        <a:spcAft>
          <a:spcPct val="0"/>
        </a:spcAft>
        <a:buClr>
          <a:schemeClr val="tx1"/>
        </a:buClr>
        <a:buSzPct val="65000"/>
        <a:buFont typeface="Wingdings" pitchFamily="2" charset="2"/>
        <a:buChar char="n"/>
        <a:defRPr sz="2000">
          <a:solidFill>
            <a:schemeClr val="tx2"/>
          </a:solidFill>
          <a:latin typeface="+mn-lt"/>
        </a:defRPr>
      </a:lvl4pPr>
      <a:lvl5pPr marL="20574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dirty="0"/>
          </a:p>
        </p:txBody>
      </p:sp>
    </p:spTree>
    <p:extLst>
      <p:ext uri="{BB962C8B-B14F-4D97-AF65-F5344CB8AC3E}">
        <p14:creationId xmlns:p14="http://schemas.microsoft.com/office/powerpoint/2010/main" val="2761064653"/>
      </p:ext>
    </p:extLst>
  </p:cSld>
  <p:clrMapOvr>
    <a:masterClrMapping/>
  </p:clrMapOvr>
  <p:transition>
    <p:blind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a:p>
        </p:txBody>
      </p:sp>
    </p:spTree>
    <p:extLst>
      <p:ext uri="{BB962C8B-B14F-4D97-AF65-F5344CB8AC3E}">
        <p14:creationId xmlns:p14="http://schemas.microsoft.com/office/powerpoint/2010/main" val="864945786"/>
      </p:ext>
    </p:extLst>
  </p:cSld>
  <p:clrMapOvr>
    <a:masterClrMapping/>
  </p:clrMapOvr>
  <p:transition>
    <p:blind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a:p>
        </p:txBody>
      </p:sp>
    </p:spTree>
    <p:extLst>
      <p:ext uri="{BB962C8B-B14F-4D97-AF65-F5344CB8AC3E}">
        <p14:creationId xmlns:p14="http://schemas.microsoft.com/office/powerpoint/2010/main" val="2469106339"/>
      </p:ext>
    </p:extLst>
  </p:cSld>
  <p:clrMapOvr>
    <a:masterClrMapping/>
  </p:clrMapOvr>
  <p:transition>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9004300" cy="1828800"/>
          </a:xfrm>
          <a:ln cap="rnd"/>
        </p:spPr>
        <p:txBody>
          <a:bodyPr/>
          <a:lstStyle/>
          <a:p>
            <a:pPr algn="ctr"/>
            <a:r>
              <a:rPr lang="en-US" sz="3600" dirty="0">
                <a:solidFill>
                  <a:srgbClr val="002D62"/>
                </a:solidFill>
              </a:rPr>
              <a:t>Thank You Everyone</a:t>
            </a:r>
            <a:br>
              <a:rPr lang="en-US" sz="3600" dirty="0">
                <a:solidFill>
                  <a:srgbClr val="002D62"/>
                </a:solidFill>
              </a:rPr>
            </a:br>
            <a:r>
              <a:rPr lang="en-US" sz="3600" dirty="0">
                <a:solidFill>
                  <a:srgbClr val="002D62"/>
                </a:solidFill>
              </a:rPr>
              <a:t>For Your </a:t>
            </a:r>
            <a:r>
              <a:rPr lang="en-US" sz="3600" dirty="0" smtClean="0">
                <a:solidFill>
                  <a:srgbClr val="002D62"/>
                </a:solidFill>
              </a:rPr>
              <a:t>Continued </a:t>
            </a:r>
            <a:r>
              <a:rPr lang="en-US" sz="3600" dirty="0">
                <a:solidFill>
                  <a:srgbClr val="002D62"/>
                </a:solidFill>
              </a:rPr>
              <a:t>Support </a:t>
            </a:r>
            <a:br>
              <a:rPr lang="en-US" sz="3600" dirty="0">
                <a:solidFill>
                  <a:srgbClr val="002D62"/>
                </a:solidFill>
              </a:rPr>
            </a:br>
            <a:r>
              <a:rPr lang="en-US" sz="3600" dirty="0">
                <a:solidFill>
                  <a:srgbClr val="002D62"/>
                </a:solidFill>
              </a:rPr>
              <a:t>of </a:t>
            </a:r>
            <a:r>
              <a:rPr lang="en-US" sz="3600" dirty="0" smtClean="0">
                <a:solidFill>
                  <a:srgbClr val="002D62"/>
                </a:solidFill>
              </a:rPr>
              <a:t>Small Businesses in </a:t>
            </a:r>
            <a:r>
              <a:rPr lang="en-US" sz="3600" dirty="0">
                <a:solidFill>
                  <a:srgbClr val="002D62"/>
                </a:solidFill>
              </a:rPr>
              <a:t>New </a:t>
            </a:r>
            <a:r>
              <a:rPr lang="en-US" sz="3600" dirty="0" smtClean="0">
                <a:solidFill>
                  <a:srgbClr val="002D62"/>
                </a:solidFill>
              </a:rPr>
              <a:t>Mexico! </a:t>
            </a:r>
            <a:endParaRPr lang="en-US" sz="3600" dirty="0">
              <a:solidFill>
                <a:srgbClr val="002D62"/>
              </a:solidFill>
            </a:endParaRPr>
          </a:p>
        </p:txBody>
      </p:sp>
      <p:pic>
        <p:nvPicPr>
          <p:cNvPr id="43" name="Content Placeholder 42" descr="map NMSBDC w locationssmall.psd"/>
          <p:cNvPicPr>
            <a:picLocks noGrp="1" noChangeAspect="1"/>
          </p:cNvPicPr>
          <p:nvPr>
            <p:ph idx="1"/>
          </p:nvPr>
        </p:nvPicPr>
        <p:blipFill>
          <a:blip r:embed="rId2">
            <a:extLst>
              <a:ext uri="{28A0092B-C50C-407E-A947-70E740481C1C}">
                <a14:useLocalDpi xmlns:a14="http://schemas.microsoft.com/office/drawing/2010/main" val="0"/>
              </a:ext>
            </a:extLst>
          </a:blip>
          <a:srcRect t="170" b="170"/>
          <a:stretch>
            <a:fillRect/>
          </a:stretch>
        </p:blipFill>
        <p:spPr>
          <a:xfrm>
            <a:off x="1295400" y="2971800"/>
            <a:ext cx="2849858" cy="3124199"/>
          </a:xfrm>
        </p:spPr>
      </p:pic>
      <p:sp>
        <p:nvSpPr>
          <p:cNvPr id="46" name="TextBox 45"/>
          <p:cNvSpPr txBox="1"/>
          <p:nvPr/>
        </p:nvSpPr>
        <p:spPr>
          <a:xfrm>
            <a:off x="1676400" y="6096000"/>
            <a:ext cx="5562600" cy="646331"/>
          </a:xfrm>
          <a:prstGeom prst="rect">
            <a:avLst/>
          </a:prstGeom>
          <a:noFill/>
        </p:spPr>
        <p:txBody>
          <a:bodyPr wrap="square" rtlCol="0">
            <a:spAutoFit/>
          </a:bodyPr>
          <a:lstStyle/>
          <a:p>
            <a:pPr algn="l"/>
            <a:r>
              <a:rPr lang="en-US" sz="900" dirty="0" smtClean="0"/>
              <a:t>The NMSBDC is funded in part through a cooperative agreement with the U.S. Small Business Administration. All options, conclusions or recommendations expressed are those of the NMSBDC and do not necessarily reflect the views of the SBA.  Reasonable accommodations for persons with disabilities will be made if requested at least two weeks in advance.</a:t>
            </a:r>
            <a:endParaRPr lang="en-US" sz="900" dirty="0"/>
          </a:p>
        </p:txBody>
      </p:sp>
      <p:sp>
        <p:nvSpPr>
          <p:cNvPr id="44" name="TextBox 43"/>
          <p:cNvSpPr txBox="1"/>
          <p:nvPr/>
        </p:nvSpPr>
        <p:spPr>
          <a:xfrm>
            <a:off x="4267200" y="2971800"/>
            <a:ext cx="4800600" cy="3046988"/>
          </a:xfrm>
          <a:prstGeom prst="rect">
            <a:avLst/>
          </a:prstGeom>
          <a:noFill/>
        </p:spPr>
        <p:txBody>
          <a:bodyPr wrap="square" rtlCol="0">
            <a:spAutoFit/>
          </a:bodyPr>
          <a:lstStyle/>
          <a:p>
            <a:r>
              <a:rPr lang="en-US" dirty="0" smtClean="0">
                <a:solidFill>
                  <a:srgbClr val="002D62"/>
                </a:solidFill>
              </a:rPr>
              <a:t>The New Mexico Small Business Development Center Network</a:t>
            </a:r>
          </a:p>
          <a:p>
            <a:pPr marL="342900" indent="-342900" algn="l">
              <a:spcBef>
                <a:spcPts val="600"/>
              </a:spcBef>
              <a:buClr>
                <a:srgbClr val="D11242"/>
              </a:buClr>
              <a:buFont typeface="Arial"/>
              <a:buChar char="•"/>
            </a:pPr>
            <a:r>
              <a:rPr lang="en-US" sz="2000" dirty="0" smtClean="0">
                <a:solidFill>
                  <a:srgbClr val="002D62"/>
                </a:solidFill>
              </a:rPr>
              <a:t>Centers Statewide</a:t>
            </a:r>
          </a:p>
          <a:p>
            <a:pPr marL="342900" indent="-342900" algn="l">
              <a:spcBef>
                <a:spcPts val="600"/>
              </a:spcBef>
              <a:buClr>
                <a:srgbClr val="D11242"/>
              </a:buClr>
              <a:buFont typeface="Arial"/>
              <a:buChar char="•"/>
            </a:pPr>
            <a:r>
              <a:rPr lang="en-US" sz="2000" dirty="0" smtClean="0">
                <a:solidFill>
                  <a:srgbClr val="002D62"/>
                </a:solidFill>
              </a:rPr>
              <a:t>No-Cost confidential business consulting</a:t>
            </a:r>
          </a:p>
          <a:p>
            <a:pPr marL="342900" indent="-342900" algn="l">
              <a:spcBef>
                <a:spcPts val="600"/>
              </a:spcBef>
              <a:buClr>
                <a:srgbClr val="D11242"/>
              </a:buClr>
              <a:buFont typeface="Arial"/>
              <a:buChar char="•"/>
            </a:pPr>
            <a:r>
              <a:rPr lang="en-US" sz="2000" dirty="0" smtClean="0">
                <a:solidFill>
                  <a:srgbClr val="002D62"/>
                </a:solidFill>
              </a:rPr>
              <a:t>Low-cost business training workshops</a:t>
            </a:r>
          </a:p>
          <a:p>
            <a:pPr marL="342900" indent="-342900" algn="l">
              <a:spcBef>
                <a:spcPts val="600"/>
              </a:spcBef>
              <a:buClr>
                <a:srgbClr val="D11242"/>
              </a:buClr>
              <a:buFont typeface="Arial"/>
              <a:buChar char="•"/>
            </a:pPr>
            <a:r>
              <a:rPr lang="en-US" sz="2000" dirty="0" smtClean="0">
                <a:solidFill>
                  <a:srgbClr val="002D62"/>
                </a:solidFill>
              </a:rPr>
              <a:t>Certified business professionals</a:t>
            </a:r>
          </a:p>
          <a:p>
            <a:pPr marL="342900" indent="-342900" algn="l">
              <a:buClr>
                <a:srgbClr val="D11242"/>
              </a:buClr>
              <a:buFont typeface="Arial"/>
              <a:buChar char="•"/>
            </a:pPr>
            <a:endParaRPr lang="en-US" dirty="0">
              <a:solidFill>
                <a:srgbClr val="002D62"/>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863" y="6120155"/>
            <a:ext cx="555537" cy="693292"/>
          </a:xfrm>
          <a:prstGeom prst="rect">
            <a:avLst/>
          </a:prstGeom>
        </p:spPr>
      </p:pic>
    </p:spTree>
    <p:extLst>
      <p:ext uri="{BB962C8B-B14F-4D97-AF65-F5344CB8AC3E}">
        <p14:creationId xmlns:p14="http://schemas.microsoft.com/office/powerpoint/2010/main" val="3872318626"/>
      </p:ext>
    </p:extLst>
  </p:cSld>
  <p:clrMapOvr>
    <a:masterClrMapping/>
  </p:clrMapOvr>
  <p:transition>
    <p:blind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9004300" cy="1828800"/>
          </a:xfrm>
          <a:ln cap="rnd"/>
        </p:spPr>
        <p:txBody>
          <a:bodyPr/>
          <a:lstStyle/>
          <a:p>
            <a:pPr algn="ctr"/>
            <a:r>
              <a:rPr lang="en-US" sz="3600" dirty="0">
                <a:solidFill>
                  <a:srgbClr val="002D62"/>
                </a:solidFill>
              </a:rPr>
              <a:t>Thank You Everyone</a:t>
            </a:r>
            <a:br>
              <a:rPr lang="en-US" sz="3600" dirty="0">
                <a:solidFill>
                  <a:srgbClr val="002D62"/>
                </a:solidFill>
              </a:rPr>
            </a:br>
            <a:r>
              <a:rPr lang="en-US" sz="3600" dirty="0">
                <a:solidFill>
                  <a:srgbClr val="002D62"/>
                </a:solidFill>
              </a:rPr>
              <a:t>For Your </a:t>
            </a:r>
            <a:r>
              <a:rPr lang="en-US" sz="3600" dirty="0" smtClean="0">
                <a:solidFill>
                  <a:srgbClr val="002D62"/>
                </a:solidFill>
              </a:rPr>
              <a:t>Continued </a:t>
            </a:r>
            <a:r>
              <a:rPr lang="en-US" sz="3600" dirty="0">
                <a:solidFill>
                  <a:srgbClr val="002D62"/>
                </a:solidFill>
              </a:rPr>
              <a:t>Support </a:t>
            </a:r>
            <a:br>
              <a:rPr lang="en-US" sz="3600" dirty="0">
                <a:solidFill>
                  <a:srgbClr val="002D62"/>
                </a:solidFill>
              </a:rPr>
            </a:br>
            <a:r>
              <a:rPr lang="en-US" sz="3600" dirty="0">
                <a:solidFill>
                  <a:srgbClr val="002D62"/>
                </a:solidFill>
              </a:rPr>
              <a:t>of </a:t>
            </a:r>
            <a:r>
              <a:rPr lang="en-US" sz="3600" dirty="0" smtClean="0">
                <a:solidFill>
                  <a:srgbClr val="002D62"/>
                </a:solidFill>
              </a:rPr>
              <a:t>Small Businesses in </a:t>
            </a:r>
            <a:r>
              <a:rPr lang="en-US" sz="3600" dirty="0">
                <a:solidFill>
                  <a:srgbClr val="002D62"/>
                </a:solidFill>
              </a:rPr>
              <a:t>New </a:t>
            </a:r>
            <a:r>
              <a:rPr lang="en-US" sz="3600" dirty="0" smtClean="0">
                <a:solidFill>
                  <a:srgbClr val="002D62"/>
                </a:solidFill>
              </a:rPr>
              <a:t>Mexico! </a:t>
            </a:r>
            <a:endParaRPr lang="en-US" sz="3600" dirty="0">
              <a:solidFill>
                <a:srgbClr val="002D62"/>
              </a:solidFill>
            </a:endParaRPr>
          </a:p>
        </p:txBody>
      </p:sp>
      <p:pic>
        <p:nvPicPr>
          <p:cNvPr id="43" name="Content Placeholder 42" descr="map NMSBDC w locationssmall.psd"/>
          <p:cNvPicPr>
            <a:picLocks noGrp="1" noChangeAspect="1"/>
          </p:cNvPicPr>
          <p:nvPr>
            <p:ph idx="1"/>
          </p:nvPr>
        </p:nvPicPr>
        <p:blipFill>
          <a:blip r:embed="rId2">
            <a:extLst>
              <a:ext uri="{28A0092B-C50C-407E-A947-70E740481C1C}">
                <a14:useLocalDpi xmlns:a14="http://schemas.microsoft.com/office/drawing/2010/main" val="0"/>
              </a:ext>
            </a:extLst>
          </a:blip>
          <a:srcRect t="170" b="170"/>
          <a:stretch>
            <a:fillRect/>
          </a:stretch>
        </p:blipFill>
        <p:spPr>
          <a:xfrm>
            <a:off x="1295400" y="2971800"/>
            <a:ext cx="2849858" cy="3124199"/>
          </a:xfrm>
        </p:spPr>
      </p:pic>
      <p:sp>
        <p:nvSpPr>
          <p:cNvPr id="46" name="TextBox 45"/>
          <p:cNvSpPr txBox="1"/>
          <p:nvPr/>
        </p:nvSpPr>
        <p:spPr>
          <a:xfrm>
            <a:off x="1676400" y="6096000"/>
            <a:ext cx="5562600" cy="646331"/>
          </a:xfrm>
          <a:prstGeom prst="rect">
            <a:avLst/>
          </a:prstGeom>
          <a:noFill/>
        </p:spPr>
        <p:txBody>
          <a:bodyPr wrap="square" rtlCol="0">
            <a:spAutoFit/>
          </a:bodyPr>
          <a:lstStyle/>
          <a:p>
            <a:pPr algn="l"/>
            <a:r>
              <a:rPr lang="en-US" sz="900" dirty="0" smtClean="0"/>
              <a:t>The NMSBDC is funded in part through a cooperative agreement with the U.S. Small Business Administration. All options, conclusions or recommendations expressed are those of the NMSBDC and do not necessarily reflect the views of the SBA.  Reasonable accommodations for persons with disabilities will be made if requested at least two weeks in advance.</a:t>
            </a:r>
            <a:endParaRPr lang="en-US" sz="900" dirty="0"/>
          </a:p>
        </p:txBody>
      </p:sp>
      <p:sp>
        <p:nvSpPr>
          <p:cNvPr id="44" name="TextBox 43"/>
          <p:cNvSpPr txBox="1"/>
          <p:nvPr/>
        </p:nvSpPr>
        <p:spPr>
          <a:xfrm>
            <a:off x="4191000" y="2895600"/>
            <a:ext cx="4800600" cy="3139321"/>
          </a:xfrm>
          <a:prstGeom prst="rect">
            <a:avLst/>
          </a:prstGeom>
          <a:noFill/>
        </p:spPr>
        <p:txBody>
          <a:bodyPr wrap="square" rtlCol="0">
            <a:spAutoFit/>
          </a:bodyPr>
          <a:lstStyle/>
          <a:p>
            <a:pPr algn="l"/>
            <a:r>
              <a:rPr lang="en-US" sz="1800" dirty="0">
                <a:solidFill>
                  <a:srgbClr val="002D62"/>
                </a:solidFill>
              </a:rPr>
              <a:t>The New Mexico SBDC is funded by:</a:t>
            </a:r>
          </a:p>
          <a:p>
            <a:pPr marL="285750" indent="-285750" algn="l">
              <a:buFont typeface="Arial"/>
              <a:buChar char="•"/>
            </a:pPr>
            <a:r>
              <a:rPr lang="en-US" sz="1800" dirty="0">
                <a:solidFill>
                  <a:srgbClr val="002D62"/>
                </a:solidFill>
              </a:rPr>
              <a:t> the State of New Mexico;</a:t>
            </a:r>
          </a:p>
          <a:p>
            <a:pPr marL="285750" indent="-285750" algn="l">
              <a:buFont typeface="Arial"/>
              <a:buChar char="•"/>
            </a:pPr>
            <a:r>
              <a:rPr lang="en-US" sz="1800" dirty="0">
                <a:solidFill>
                  <a:srgbClr val="002D62"/>
                </a:solidFill>
              </a:rPr>
              <a:t>the United States Small Business Administration (SBA);</a:t>
            </a:r>
          </a:p>
          <a:p>
            <a:pPr marL="285750" indent="-285750" algn="l">
              <a:buFont typeface="Arial"/>
              <a:buChar char="•"/>
            </a:pPr>
            <a:r>
              <a:rPr lang="en-US" sz="1800" dirty="0">
                <a:solidFill>
                  <a:srgbClr val="002D62"/>
                </a:solidFill>
              </a:rPr>
              <a:t>the US Department of Defense for the Procurement Technical Assistance Program; and</a:t>
            </a:r>
          </a:p>
          <a:p>
            <a:pPr marL="285750" indent="-285750" algn="l">
              <a:buFont typeface="Arial"/>
              <a:buChar char="•"/>
            </a:pPr>
            <a:r>
              <a:rPr lang="en-US" sz="1800" dirty="0">
                <a:solidFill>
                  <a:srgbClr val="002D62"/>
                </a:solidFill>
              </a:rPr>
              <a:t>hosted at colleges and universities throughout our state. </a:t>
            </a:r>
          </a:p>
          <a:p>
            <a:pPr algn="l"/>
            <a:r>
              <a:rPr lang="en-US" sz="1800" dirty="0">
                <a:solidFill>
                  <a:srgbClr val="002D62"/>
                </a:solidFill>
              </a:rPr>
              <a:t>Together we are building New Mexico’s economy, one business at a time!</a:t>
            </a:r>
            <a:endParaRPr lang="en-US" dirty="0">
              <a:solidFill>
                <a:srgbClr val="002D62"/>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3000" y="6141838"/>
            <a:ext cx="533400" cy="665666"/>
          </a:xfrm>
          <a:prstGeom prst="rect">
            <a:avLst/>
          </a:prstGeom>
        </p:spPr>
      </p:pic>
    </p:spTree>
    <p:extLst>
      <p:ext uri="{BB962C8B-B14F-4D97-AF65-F5344CB8AC3E}">
        <p14:creationId xmlns:p14="http://schemas.microsoft.com/office/powerpoint/2010/main" val="3301185145"/>
      </p:ext>
    </p:extLst>
  </p:cSld>
  <p:clrMapOvr>
    <a:masterClrMapping/>
  </p:clrMapOvr>
  <p:transition>
    <p:blind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013 SBDC PPT Theme">
  <a:themeElements>
    <a:clrScheme name="">
      <a:dk1>
        <a:srgbClr val="000000"/>
      </a:dk1>
      <a:lt1>
        <a:srgbClr val="FFFFFF"/>
      </a:lt1>
      <a:dk2>
        <a:srgbClr val="009999"/>
      </a:dk2>
      <a:lt2>
        <a:srgbClr val="009999"/>
      </a:lt2>
      <a:accent1>
        <a:srgbClr val="00FFFF"/>
      </a:accent1>
      <a:accent2>
        <a:srgbClr val="B2B2B2"/>
      </a:accent2>
      <a:accent3>
        <a:srgbClr val="FFFFFF"/>
      </a:accent3>
      <a:accent4>
        <a:srgbClr val="000000"/>
      </a:accent4>
      <a:accent5>
        <a:srgbClr val="AAFFFF"/>
      </a:accent5>
      <a:accent6>
        <a:srgbClr val="A1A1A1"/>
      </a:accent6>
      <a:hlink>
        <a:srgbClr val="009999"/>
      </a:hlink>
      <a:folHlink>
        <a:srgbClr val="00FFFF"/>
      </a:folHlink>
    </a:clrScheme>
    <a:fontScheme name="Blueprint">
      <a:majorFont>
        <a:latin typeface="Tahoma"/>
        <a:ea typeface=""/>
        <a:cs typeface=""/>
      </a:majorFont>
      <a:minorFont>
        <a:latin typeface="Tahoma"/>
        <a:ea typeface=""/>
        <a:cs typeface=""/>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C00000"/>
        </a:solidFill>
        <a:ln w="9525">
          <a:noFill/>
          <a:miter lim="800000"/>
          <a:headEnd/>
          <a:tailEnd/>
        </a:ln>
        <a:effectLst/>
      </a:spPr>
      <a:bodyPr/>
      <a:lstStyle>
        <a:defPPr>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
      <a:clrScheme name="Blueprint 9">
        <a:dk1>
          <a:srgbClr val="000000"/>
        </a:dk1>
        <a:lt1>
          <a:srgbClr val="FFFFFF"/>
        </a:lt1>
        <a:dk2>
          <a:srgbClr val="009999"/>
        </a:dk2>
        <a:lt2>
          <a:srgbClr val="00FFFF"/>
        </a:lt2>
        <a:accent1>
          <a:srgbClr val="009999"/>
        </a:accent1>
        <a:accent2>
          <a:srgbClr val="B2B2B2"/>
        </a:accent2>
        <a:accent3>
          <a:srgbClr val="FFFFFF"/>
        </a:accent3>
        <a:accent4>
          <a:srgbClr val="000000"/>
        </a:accent4>
        <a:accent5>
          <a:srgbClr val="AACACA"/>
        </a:accent5>
        <a:accent6>
          <a:srgbClr val="A1A1A1"/>
        </a:accent6>
        <a:hlink>
          <a:srgbClr val="009999"/>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9207</TotalTime>
  <Words>205</Words>
  <Application>Microsoft Office PowerPoint</Application>
  <PresentationFormat>On-screen Show (4:3)</PresentationFormat>
  <Paragraphs>15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Tahoma</vt:lpstr>
      <vt:lpstr>Times New Roman</vt:lpstr>
      <vt:lpstr>Wingdings</vt:lpstr>
      <vt:lpstr>2013 SBDC PPT Theme</vt:lpstr>
      <vt:lpstr>PowerPoint Presentation</vt:lpstr>
      <vt:lpstr>PowerPoint Presentation</vt:lpstr>
      <vt:lpstr>PowerPoint Presentation</vt:lpstr>
      <vt:lpstr>Thank You Everyone For Your Continued Support  of Small Businesses in New Mexico! </vt:lpstr>
      <vt:lpstr>Thank You Everyone For Your Continued Support  of Small Businesses in New Mexico! </vt:lpstr>
    </vt:vector>
  </TitlesOfParts>
  <Company>Small Business Development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Bookkeeping</dc:title>
  <dc:creator>ICarrillo1</dc:creator>
  <cp:lastModifiedBy>Adriene Gallegos</cp:lastModifiedBy>
  <cp:revision>1102</cp:revision>
  <dcterms:created xsi:type="dcterms:W3CDTF">2004-06-09T21:03:00Z</dcterms:created>
  <dcterms:modified xsi:type="dcterms:W3CDTF">2020-09-04T00:00:02Z</dcterms:modified>
</cp:coreProperties>
</file>