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64" r:id="rId6"/>
    <p:sldId id="257" r:id="rId7"/>
    <p:sldId id="259" r:id="rId8"/>
    <p:sldId id="260" r:id="rId9"/>
    <p:sldId id="261" r:id="rId10"/>
    <p:sldId id="268" r:id="rId11"/>
    <p:sldId id="265" r:id="rId12"/>
    <p:sldId id="262" r:id="rId13"/>
    <p:sldId id="263" r:id="rId14"/>
    <p:sldId id="267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en Killian" initials="K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EB4"/>
    <a:srgbClr val="003F80"/>
    <a:srgbClr val="898989"/>
    <a:srgbClr val="003E7F"/>
    <a:srgbClr val="000000"/>
    <a:srgbClr val="0091C9"/>
    <a:srgbClr val="CC3538"/>
    <a:srgbClr val="168E60"/>
    <a:srgbClr val="F5CD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86410"/>
  </p:normalViewPr>
  <p:slideViewPr>
    <p:cSldViewPr snapToGrid="0" snapToObjects="1">
      <p:cViewPr varScale="1">
        <p:scale>
          <a:sx n="114" d="100"/>
          <a:sy n="114" d="100"/>
        </p:scale>
        <p:origin x="474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ffcoat, Timothy D." userId="454d3f2f-f3cc-4d63-8b20-cb798d29590d" providerId="ADAL" clId="{4C145302-9232-454F-B1E0-7727EF7AFDC3}"/>
    <pc:docChg chg="modSld">
      <pc:chgData name="Jeffcoat, Timothy D." userId="454d3f2f-f3cc-4d63-8b20-cb798d29590d" providerId="ADAL" clId="{4C145302-9232-454F-B1E0-7727EF7AFDC3}" dt="2020-03-16T16:19:13.725" v="2" actId="114"/>
      <pc:docMkLst>
        <pc:docMk/>
      </pc:docMkLst>
      <pc:sldChg chg="modSp mod">
        <pc:chgData name="Jeffcoat, Timothy D." userId="454d3f2f-f3cc-4d63-8b20-cb798d29590d" providerId="ADAL" clId="{4C145302-9232-454F-B1E0-7727EF7AFDC3}" dt="2020-03-16T16:16:36.587" v="1" actId="27957"/>
        <pc:sldMkLst>
          <pc:docMk/>
          <pc:sldMk cId="262900954" sldId="259"/>
        </pc:sldMkLst>
        <pc:graphicFrameChg chg="add mod">
          <ac:chgData name="Jeffcoat, Timothy D." userId="454d3f2f-f3cc-4d63-8b20-cb798d29590d" providerId="ADAL" clId="{4C145302-9232-454F-B1E0-7727EF7AFDC3}" dt="2020-03-16T16:16:36.587" v="1" actId="27957"/>
          <ac:graphicFrameMkLst>
            <pc:docMk/>
            <pc:sldMk cId="262900954" sldId="259"/>
            <ac:graphicFrameMk id="6" creationId="{954DBE7A-3B71-4720-A9B5-9053BC6FEF9C}"/>
          </ac:graphicFrameMkLst>
        </pc:graphicFrameChg>
      </pc:sldChg>
      <pc:sldChg chg="modSp mod">
        <pc:chgData name="Jeffcoat, Timothy D." userId="454d3f2f-f3cc-4d63-8b20-cb798d29590d" providerId="ADAL" clId="{4C145302-9232-454F-B1E0-7727EF7AFDC3}" dt="2020-03-16T16:19:13.725" v="2" actId="114"/>
        <pc:sldMkLst>
          <pc:docMk/>
          <pc:sldMk cId="3907327552" sldId="261"/>
        </pc:sldMkLst>
        <pc:spChg chg="mod">
          <ac:chgData name="Jeffcoat, Timothy D." userId="454d3f2f-f3cc-4d63-8b20-cb798d29590d" providerId="ADAL" clId="{4C145302-9232-454F-B1E0-7727EF7AFDC3}" dt="2020-03-16T16:19:13.725" v="2" actId="114"/>
          <ac:spMkLst>
            <pc:docMk/>
            <pc:sldMk cId="3907327552" sldId="261"/>
            <ac:spMk id="3" creationId="{30C76CC5-D10D-435F-8606-619BA3B1FB18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7282C5-8CA1-49F7-B883-F289DD90D628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A90A140-BF38-4C31-A2AA-BABD4CA81C6D}">
      <dgm:prSet custT="1"/>
      <dgm:spPr/>
      <dgm:t>
        <a:bodyPr/>
        <a:lstStyle/>
        <a:p>
          <a:pPr>
            <a:defRPr b="1"/>
          </a:pPr>
          <a:r>
            <a:rPr lang="en-US" sz="1600" dirty="0"/>
            <a:t>Local Emergency Management documents the disaster using SBA criteria</a:t>
          </a:r>
        </a:p>
      </dgm:t>
    </dgm:pt>
    <dgm:pt modelId="{B987F756-7F97-4B20-9396-6C1E2616D115}" type="parTrans" cxnId="{9D87073E-CAD6-4A81-A6A5-ECBFD7121433}">
      <dgm:prSet/>
      <dgm:spPr/>
      <dgm:t>
        <a:bodyPr/>
        <a:lstStyle/>
        <a:p>
          <a:endParaRPr lang="en-US"/>
        </a:p>
      </dgm:t>
    </dgm:pt>
    <dgm:pt modelId="{32BD9BDB-B350-4348-91CD-771CB9DBFF7B}" type="sibTrans" cxnId="{9D87073E-CAD6-4A81-A6A5-ECBFD7121433}">
      <dgm:prSet/>
      <dgm:spPr/>
      <dgm:t>
        <a:bodyPr/>
        <a:lstStyle/>
        <a:p>
          <a:endParaRPr lang="en-US"/>
        </a:p>
      </dgm:t>
    </dgm:pt>
    <dgm:pt modelId="{B2FBCB52-9D54-4ACE-9127-21316BF8DE7C}">
      <dgm:prSet custT="1"/>
      <dgm:spPr/>
      <dgm:t>
        <a:bodyPr/>
        <a:lstStyle/>
        <a:p>
          <a:pPr>
            <a:defRPr b="1"/>
          </a:pPr>
          <a:r>
            <a:rPr lang="en-US" sz="1600" dirty="0"/>
            <a:t>Documentation goes to local government and eventually the Governor’s office</a:t>
          </a:r>
        </a:p>
      </dgm:t>
    </dgm:pt>
    <dgm:pt modelId="{14AB1F54-0A0F-4233-A8D2-C38B176BFE2C}" type="parTrans" cxnId="{EC9A3352-49C3-455E-8CD9-C9C671F8B4BF}">
      <dgm:prSet/>
      <dgm:spPr/>
      <dgm:t>
        <a:bodyPr/>
        <a:lstStyle/>
        <a:p>
          <a:endParaRPr lang="en-US"/>
        </a:p>
      </dgm:t>
    </dgm:pt>
    <dgm:pt modelId="{22308D07-9CA9-4ECB-9D8E-2C8214259484}" type="sibTrans" cxnId="{EC9A3352-49C3-455E-8CD9-C9C671F8B4BF}">
      <dgm:prSet/>
      <dgm:spPr/>
      <dgm:t>
        <a:bodyPr/>
        <a:lstStyle/>
        <a:p>
          <a:endParaRPr lang="en-US"/>
        </a:p>
      </dgm:t>
    </dgm:pt>
    <dgm:pt modelId="{2FB65F30-1CD7-4D4A-8019-837AC62D811B}">
      <dgm:prSet custT="1"/>
      <dgm:spPr/>
      <dgm:t>
        <a:bodyPr/>
        <a:lstStyle/>
        <a:p>
          <a:pPr>
            <a:defRPr b="1"/>
          </a:pPr>
          <a:r>
            <a:rPr lang="en-US" sz="1600" dirty="0"/>
            <a:t>Governor can then declare a state of emergency for Texas</a:t>
          </a:r>
        </a:p>
      </dgm:t>
    </dgm:pt>
    <dgm:pt modelId="{46E01AEB-DBF9-46F9-BBFC-8DCCD5F00E4F}" type="parTrans" cxnId="{A75AF8F7-3723-4073-8142-8A96C0CD4167}">
      <dgm:prSet/>
      <dgm:spPr/>
      <dgm:t>
        <a:bodyPr/>
        <a:lstStyle/>
        <a:p>
          <a:endParaRPr lang="en-US"/>
        </a:p>
      </dgm:t>
    </dgm:pt>
    <dgm:pt modelId="{743D4C78-C393-4ABF-9EA3-287F581A6279}" type="sibTrans" cxnId="{A75AF8F7-3723-4073-8142-8A96C0CD4167}">
      <dgm:prSet/>
      <dgm:spPr/>
      <dgm:t>
        <a:bodyPr/>
        <a:lstStyle/>
        <a:p>
          <a:endParaRPr lang="en-US"/>
        </a:p>
      </dgm:t>
    </dgm:pt>
    <dgm:pt modelId="{41DCFDF1-63E7-4743-8717-B355FA2C3F09}">
      <dgm:prSet custT="1"/>
      <dgm:spPr/>
      <dgm:t>
        <a:bodyPr/>
        <a:lstStyle/>
        <a:p>
          <a:pPr>
            <a:defRPr b="1"/>
          </a:pPr>
          <a:r>
            <a:rPr lang="en-US" sz="1600" dirty="0"/>
            <a:t>Governor sends declaration and documentation to SBA</a:t>
          </a:r>
        </a:p>
      </dgm:t>
    </dgm:pt>
    <dgm:pt modelId="{909D585D-5F69-4739-8D74-5E140D90E88A}" type="parTrans" cxnId="{AF13A8AB-7E7D-49A1-BA87-7B9019D7F998}">
      <dgm:prSet/>
      <dgm:spPr/>
      <dgm:t>
        <a:bodyPr/>
        <a:lstStyle/>
        <a:p>
          <a:endParaRPr lang="en-US"/>
        </a:p>
      </dgm:t>
    </dgm:pt>
    <dgm:pt modelId="{6E88A179-0B9F-440E-AAF5-A2136EAEBDA5}" type="sibTrans" cxnId="{AF13A8AB-7E7D-49A1-BA87-7B9019D7F998}">
      <dgm:prSet/>
      <dgm:spPr/>
      <dgm:t>
        <a:bodyPr/>
        <a:lstStyle/>
        <a:p>
          <a:endParaRPr lang="en-US"/>
        </a:p>
      </dgm:t>
    </dgm:pt>
    <dgm:pt modelId="{E655452F-FFD6-4DBF-AB8C-CF866E986398}">
      <dgm:prSet custT="1"/>
      <dgm:spPr/>
      <dgm:t>
        <a:bodyPr/>
        <a:lstStyle/>
        <a:p>
          <a:pPr>
            <a:defRPr b="1"/>
          </a:pPr>
          <a:r>
            <a:rPr lang="en-US" sz="1600" dirty="0"/>
            <a:t>If SBA Administrator agrees the SBA  Office of Disaster Assistance (ODA) creates a formal disaster declaration</a:t>
          </a:r>
        </a:p>
      </dgm:t>
    </dgm:pt>
    <dgm:pt modelId="{BA02C58D-57F9-4E48-9579-F961A168EE49}" type="parTrans" cxnId="{EB7D7FA0-587D-4177-9EA6-C5A244B0F1A9}">
      <dgm:prSet/>
      <dgm:spPr/>
      <dgm:t>
        <a:bodyPr/>
        <a:lstStyle/>
        <a:p>
          <a:endParaRPr lang="en-US"/>
        </a:p>
      </dgm:t>
    </dgm:pt>
    <dgm:pt modelId="{0D908A08-E555-42CB-98F1-DA244E847AB0}" type="sibTrans" cxnId="{EB7D7FA0-587D-4177-9EA6-C5A244B0F1A9}">
      <dgm:prSet/>
      <dgm:spPr/>
      <dgm:t>
        <a:bodyPr/>
        <a:lstStyle/>
        <a:p>
          <a:endParaRPr lang="en-US"/>
        </a:p>
      </dgm:t>
    </dgm:pt>
    <dgm:pt modelId="{E552039F-E19B-4D9A-B2A6-7F93E80124EF}">
      <dgm:prSet/>
      <dgm:spPr/>
      <dgm:t>
        <a:bodyPr/>
        <a:lstStyle/>
        <a:p>
          <a:r>
            <a:rPr lang="en-US" i="1" dirty="0"/>
            <a:t>Only at this point is a federal disaster officially ‘declared’ </a:t>
          </a:r>
          <a:endParaRPr lang="en-US" dirty="0"/>
        </a:p>
      </dgm:t>
    </dgm:pt>
    <dgm:pt modelId="{10FE81F9-C181-4A03-AD95-DAC849A5959C}" type="parTrans" cxnId="{8038D052-2F8B-4CE0-A758-916C13B9786B}">
      <dgm:prSet/>
      <dgm:spPr/>
      <dgm:t>
        <a:bodyPr/>
        <a:lstStyle/>
        <a:p>
          <a:endParaRPr lang="en-US"/>
        </a:p>
      </dgm:t>
    </dgm:pt>
    <dgm:pt modelId="{65B5D84A-FE73-411F-B990-DC7D0F737A7B}" type="sibTrans" cxnId="{8038D052-2F8B-4CE0-A758-916C13B9786B}">
      <dgm:prSet/>
      <dgm:spPr/>
      <dgm:t>
        <a:bodyPr/>
        <a:lstStyle/>
        <a:p>
          <a:endParaRPr lang="en-US"/>
        </a:p>
      </dgm:t>
    </dgm:pt>
    <dgm:pt modelId="{A3345084-9751-44BE-8DE9-44018A6ED4EA}">
      <dgm:prSet/>
      <dgm:spPr/>
      <dgm:t>
        <a:bodyPr/>
        <a:lstStyle/>
        <a:p>
          <a:r>
            <a:rPr lang="en-US" i="1" dirty="0"/>
            <a:t>Only at this point can EIDL applications be received</a:t>
          </a:r>
          <a:endParaRPr lang="en-US" dirty="0"/>
        </a:p>
      </dgm:t>
    </dgm:pt>
    <dgm:pt modelId="{AFD557D4-FE54-4115-9737-468AA9D60612}" type="parTrans" cxnId="{A8665832-CC02-4EA8-987D-7A2C139A2872}">
      <dgm:prSet/>
      <dgm:spPr/>
      <dgm:t>
        <a:bodyPr/>
        <a:lstStyle/>
        <a:p>
          <a:endParaRPr lang="en-US"/>
        </a:p>
      </dgm:t>
    </dgm:pt>
    <dgm:pt modelId="{CE3CB754-A221-4CAD-A4D1-BFFDB0126D24}" type="sibTrans" cxnId="{A8665832-CC02-4EA8-987D-7A2C139A2872}">
      <dgm:prSet/>
      <dgm:spPr/>
      <dgm:t>
        <a:bodyPr/>
        <a:lstStyle/>
        <a:p>
          <a:endParaRPr lang="en-US"/>
        </a:p>
      </dgm:t>
    </dgm:pt>
    <dgm:pt modelId="{4D145B17-B42C-48D2-ACB0-14F2705EF8DB}" type="pres">
      <dgm:prSet presAssocID="{567282C5-8CA1-49F7-B883-F289DD90D628}" presName="root" presStyleCnt="0">
        <dgm:presLayoutVars>
          <dgm:dir/>
          <dgm:resizeHandles val="exact"/>
        </dgm:presLayoutVars>
      </dgm:prSet>
      <dgm:spPr/>
    </dgm:pt>
    <dgm:pt modelId="{26269F56-946A-4F64-97A7-DE81BDCA05F9}" type="pres">
      <dgm:prSet presAssocID="{2A90A140-BF38-4C31-A2AA-BABD4CA81C6D}" presName="compNode" presStyleCnt="0"/>
      <dgm:spPr/>
    </dgm:pt>
    <dgm:pt modelId="{26574589-2451-4EC2-B125-82C01A4F84AB}" type="pres">
      <dgm:prSet presAssocID="{2A90A140-BF38-4C31-A2AA-BABD4CA81C6D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9B6F5B27-4E5A-40B0-A2DB-2EFEDEFEF19F}" type="pres">
      <dgm:prSet presAssocID="{2A90A140-BF38-4C31-A2AA-BABD4CA81C6D}" presName="iconSpace" presStyleCnt="0"/>
      <dgm:spPr/>
    </dgm:pt>
    <dgm:pt modelId="{01943C2A-DFB2-4FB0-A80D-BF66CA486D3E}" type="pres">
      <dgm:prSet presAssocID="{2A90A140-BF38-4C31-A2AA-BABD4CA81C6D}" presName="parTx" presStyleLbl="revTx" presStyleIdx="0" presStyleCnt="10">
        <dgm:presLayoutVars>
          <dgm:chMax val="0"/>
          <dgm:chPref val="0"/>
        </dgm:presLayoutVars>
      </dgm:prSet>
      <dgm:spPr/>
    </dgm:pt>
    <dgm:pt modelId="{35435328-61B3-41C1-B312-0EDF4B552C4E}" type="pres">
      <dgm:prSet presAssocID="{2A90A140-BF38-4C31-A2AA-BABD4CA81C6D}" presName="txSpace" presStyleCnt="0"/>
      <dgm:spPr/>
    </dgm:pt>
    <dgm:pt modelId="{22C77ACA-F8FC-4C51-9FB0-C2E3CEDC0737}" type="pres">
      <dgm:prSet presAssocID="{2A90A140-BF38-4C31-A2AA-BABD4CA81C6D}" presName="desTx" presStyleLbl="revTx" presStyleIdx="1" presStyleCnt="10">
        <dgm:presLayoutVars/>
      </dgm:prSet>
      <dgm:spPr/>
    </dgm:pt>
    <dgm:pt modelId="{985CFFBF-4A11-4613-8844-3774AAB65782}" type="pres">
      <dgm:prSet presAssocID="{32BD9BDB-B350-4348-91CD-771CB9DBFF7B}" presName="sibTrans" presStyleCnt="0"/>
      <dgm:spPr/>
    </dgm:pt>
    <dgm:pt modelId="{E8445E8C-9ABC-43FE-95E4-70BA7160E97B}" type="pres">
      <dgm:prSet presAssocID="{B2FBCB52-9D54-4ACE-9127-21316BF8DE7C}" presName="compNode" presStyleCnt="0"/>
      <dgm:spPr/>
    </dgm:pt>
    <dgm:pt modelId="{13D16231-0B8C-458F-88CE-CF3E19206A33}" type="pres">
      <dgm:prSet presAssocID="{B2FBCB52-9D54-4ACE-9127-21316BF8DE7C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B80E397F-A6D7-4EAC-A815-44EFDF037FDE}" type="pres">
      <dgm:prSet presAssocID="{B2FBCB52-9D54-4ACE-9127-21316BF8DE7C}" presName="iconSpace" presStyleCnt="0"/>
      <dgm:spPr/>
    </dgm:pt>
    <dgm:pt modelId="{5FAA8A02-BDFF-4920-95E5-51D080A43E9B}" type="pres">
      <dgm:prSet presAssocID="{B2FBCB52-9D54-4ACE-9127-21316BF8DE7C}" presName="parTx" presStyleLbl="revTx" presStyleIdx="2" presStyleCnt="10">
        <dgm:presLayoutVars>
          <dgm:chMax val="0"/>
          <dgm:chPref val="0"/>
        </dgm:presLayoutVars>
      </dgm:prSet>
      <dgm:spPr/>
    </dgm:pt>
    <dgm:pt modelId="{C0E2EE01-0D70-4096-8C85-31A458B2EFF5}" type="pres">
      <dgm:prSet presAssocID="{B2FBCB52-9D54-4ACE-9127-21316BF8DE7C}" presName="txSpace" presStyleCnt="0"/>
      <dgm:spPr/>
    </dgm:pt>
    <dgm:pt modelId="{8DC65AC7-CA41-4140-9734-247D36DF3639}" type="pres">
      <dgm:prSet presAssocID="{B2FBCB52-9D54-4ACE-9127-21316BF8DE7C}" presName="desTx" presStyleLbl="revTx" presStyleIdx="3" presStyleCnt="10">
        <dgm:presLayoutVars/>
      </dgm:prSet>
      <dgm:spPr/>
    </dgm:pt>
    <dgm:pt modelId="{8B936AE1-81B8-4FBC-AA51-5663A8C40E0D}" type="pres">
      <dgm:prSet presAssocID="{22308D07-9CA9-4ECB-9D8E-2C8214259484}" presName="sibTrans" presStyleCnt="0"/>
      <dgm:spPr/>
    </dgm:pt>
    <dgm:pt modelId="{728BD2A1-7070-44CC-A22C-6BEEA2B6F965}" type="pres">
      <dgm:prSet presAssocID="{2FB65F30-1CD7-4D4A-8019-837AC62D811B}" presName="compNode" presStyleCnt="0"/>
      <dgm:spPr/>
    </dgm:pt>
    <dgm:pt modelId="{6FC6FCFD-0FBB-43C0-9E4A-4A8F6D31629C}" type="pres">
      <dgm:prSet presAssocID="{2FB65F30-1CD7-4D4A-8019-837AC62D811B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udge"/>
        </a:ext>
      </dgm:extLst>
    </dgm:pt>
    <dgm:pt modelId="{072C24D9-2F5F-4A7D-9587-AF6ED400B439}" type="pres">
      <dgm:prSet presAssocID="{2FB65F30-1CD7-4D4A-8019-837AC62D811B}" presName="iconSpace" presStyleCnt="0"/>
      <dgm:spPr/>
    </dgm:pt>
    <dgm:pt modelId="{1278BA8C-BEEF-4B76-8F8F-9B48D26D40D3}" type="pres">
      <dgm:prSet presAssocID="{2FB65F30-1CD7-4D4A-8019-837AC62D811B}" presName="parTx" presStyleLbl="revTx" presStyleIdx="4" presStyleCnt="10">
        <dgm:presLayoutVars>
          <dgm:chMax val="0"/>
          <dgm:chPref val="0"/>
        </dgm:presLayoutVars>
      </dgm:prSet>
      <dgm:spPr/>
    </dgm:pt>
    <dgm:pt modelId="{0ABCC416-1913-44B7-ADCB-A251D4FA446F}" type="pres">
      <dgm:prSet presAssocID="{2FB65F30-1CD7-4D4A-8019-837AC62D811B}" presName="txSpace" presStyleCnt="0"/>
      <dgm:spPr/>
    </dgm:pt>
    <dgm:pt modelId="{4F1036C2-0989-4085-876E-F3DCEA327A16}" type="pres">
      <dgm:prSet presAssocID="{2FB65F30-1CD7-4D4A-8019-837AC62D811B}" presName="desTx" presStyleLbl="revTx" presStyleIdx="5" presStyleCnt="10">
        <dgm:presLayoutVars/>
      </dgm:prSet>
      <dgm:spPr/>
    </dgm:pt>
    <dgm:pt modelId="{848E1FD2-CC52-460B-B435-266172016B8D}" type="pres">
      <dgm:prSet presAssocID="{743D4C78-C393-4ABF-9EA3-287F581A6279}" presName="sibTrans" presStyleCnt="0"/>
      <dgm:spPr/>
    </dgm:pt>
    <dgm:pt modelId="{7083AEEE-62B3-44C7-9CB1-362F37297E56}" type="pres">
      <dgm:prSet presAssocID="{41DCFDF1-63E7-4743-8717-B355FA2C3F09}" presName="compNode" presStyleCnt="0"/>
      <dgm:spPr/>
    </dgm:pt>
    <dgm:pt modelId="{FE3AEB36-E312-4474-B8E2-1108B79E9606}" type="pres">
      <dgm:prSet presAssocID="{41DCFDF1-63E7-4743-8717-B355FA2C3F09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tract"/>
        </a:ext>
      </dgm:extLst>
    </dgm:pt>
    <dgm:pt modelId="{F6B723B0-7B7E-4E4B-A15F-D317FC7B6971}" type="pres">
      <dgm:prSet presAssocID="{41DCFDF1-63E7-4743-8717-B355FA2C3F09}" presName="iconSpace" presStyleCnt="0"/>
      <dgm:spPr/>
    </dgm:pt>
    <dgm:pt modelId="{65967645-65B3-4C5E-A8F4-CD4104ED7B76}" type="pres">
      <dgm:prSet presAssocID="{41DCFDF1-63E7-4743-8717-B355FA2C3F09}" presName="parTx" presStyleLbl="revTx" presStyleIdx="6" presStyleCnt="10">
        <dgm:presLayoutVars>
          <dgm:chMax val="0"/>
          <dgm:chPref val="0"/>
        </dgm:presLayoutVars>
      </dgm:prSet>
      <dgm:spPr/>
    </dgm:pt>
    <dgm:pt modelId="{4ADEB545-C3E6-45B9-A0CB-0A82DE93C307}" type="pres">
      <dgm:prSet presAssocID="{41DCFDF1-63E7-4743-8717-B355FA2C3F09}" presName="txSpace" presStyleCnt="0"/>
      <dgm:spPr/>
    </dgm:pt>
    <dgm:pt modelId="{8A41CA1E-F625-48CD-945B-0EE3563A3CD2}" type="pres">
      <dgm:prSet presAssocID="{41DCFDF1-63E7-4743-8717-B355FA2C3F09}" presName="desTx" presStyleLbl="revTx" presStyleIdx="7" presStyleCnt="10">
        <dgm:presLayoutVars/>
      </dgm:prSet>
      <dgm:spPr/>
    </dgm:pt>
    <dgm:pt modelId="{1E7AFB82-8E88-4A3B-92FD-6EFB30DF5D28}" type="pres">
      <dgm:prSet presAssocID="{6E88A179-0B9F-440E-AAF5-A2136EAEBDA5}" presName="sibTrans" presStyleCnt="0"/>
      <dgm:spPr/>
    </dgm:pt>
    <dgm:pt modelId="{4C1849EC-17DA-4627-8384-2621B0419E0E}" type="pres">
      <dgm:prSet presAssocID="{E655452F-FFD6-4DBF-AB8C-CF866E986398}" presName="compNode" presStyleCnt="0"/>
      <dgm:spPr/>
    </dgm:pt>
    <dgm:pt modelId="{D847E762-2351-45B4-A329-739239311C48}" type="pres">
      <dgm:prSet presAssocID="{E655452F-FFD6-4DBF-AB8C-CF866E986398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DB2B078-C185-4290-84EE-4B78D1944A99}" type="pres">
      <dgm:prSet presAssocID="{E655452F-FFD6-4DBF-AB8C-CF866E986398}" presName="iconSpace" presStyleCnt="0"/>
      <dgm:spPr/>
    </dgm:pt>
    <dgm:pt modelId="{AA1098C1-AB78-4DA3-8A0D-BAB5FD0868B5}" type="pres">
      <dgm:prSet presAssocID="{E655452F-FFD6-4DBF-AB8C-CF866E986398}" presName="parTx" presStyleLbl="revTx" presStyleIdx="8" presStyleCnt="10">
        <dgm:presLayoutVars>
          <dgm:chMax val="0"/>
          <dgm:chPref val="0"/>
        </dgm:presLayoutVars>
      </dgm:prSet>
      <dgm:spPr/>
    </dgm:pt>
    <dgm:pt modelId="{6DC415A2-BA90-4ED0-980C-F5AFFE4E9EAA}" type="pres">
      <dgm:prSet presAssocID="{E655452F-FFD6-4DBF-AB8C-CF866E986398}" presName="txSpace" presStyleCnt="0"/>
      <dgm:spPr/>
    </dgm:pt>
    <dgm:pt modelId="{AC4A0E99-3BBB-4795-86F6-E72D2437B266}" type="pres">
      <dgm:prSet presAssocID="{E655452F-FFD6-4DBF-AB8C-CF866E986398}" presName="desTx" presStyleLbl="revTx" presStyleIdx="9" presStyleCnt="10">
        <dgm:presLayoutVars/>
      </dgm:prSet>
      <dgm:spPr/>
    </dgm:pt>
  </dgm:ptLst>
  <dgm:cxnLst>
    <dgm:cxn modelId="{5C465529-3E5B-4526-98E9-A5967D14FA85}" type="presOf" srcId="{A3345084-9751-44BE-8DE9-44018A6ED4EA}" destId="{AC4A0E99-3BBB-4795-86F6-E72D2437B266}" srcOrd="0" destOrd="1" presId="urn:microsoft.com/office/officeart/2018/2/layout/IconLabelDescriptionList"/>
    <dgm:cxn modelId="{A8665832-CC02-4EA8-987D-7A2C139A2872}" srcId="{E655452F-FFD6-4DBF-AB8C-CF866E986398}" destId="{A3345084-9751-44BE-8DE9-44018A6ED4EA}" srcOrd="1" destOrd="0" parTransId="{AFD557D4-FE54-4115-9737-468AA9D60612}" sibTransId="{CE3CB754-A221-4CAD-A4D1-BFFDB0126D24}"/>
    <dgm:cxn modelId="{9D87073E-CAD6-4A81-A6A5-ECBFD7121433}" srcId="{567282C5-8CA1-49F7-B883-F289DD90D628}" destId="{2A90A140-BF38-4C31-A2AA-BABD4CA81C6D}" srcOrd="0" destOrd="0" parTransId="{B987F756-7F97-4B20-9396-6C1E2616D115}" sibTransId="{32BD9BDB-B350-4348-91CD-771CB9DBFF7B}"/>
    <dgm:cxn modelId="{60513645-5835-4553-8E1A-310B8D0188C4}" type="presOf" srcId="{E552039F-E19B-4D9A-B2A6-7F93E80124EF}" destId="{AC4A0E99-3BBB-4795-86F6-E72D2437B266}" srcOrd="0" destOrd="0" presId="urn:microsoft.com/office/officeart/2018/2/layout/IconLabelDescriptionList"/>
    <dgm:cxn modelId="{E8D9C067-BB73-4963-B3E8-CC1AC9E0ADD8}" type="presOf" srcId="{41DCFDF1-63E7-4743-8717-B355FA2C3F09}" destId="{65967645-65B3-4C5E-A8F4-CD4104ED7B76}" srcOrd="0" destOrd="0" presId="urn:microsoft.com/office/officeart/2018/2/layout/IconLabelDescriptionList"/>
    <dgm:cxn modelId="{97FBEF48-4FCC-41DB-980A-681C194628DE}" type="presOf" srcId="{E655452F-FFD6-4DBF-AB8C-CF866E986398}" destId="{AA1098C1-AB78-4DA3-8A0D-BAB5FD0868B5}" srcOrd="0" destOrd="0" presId="urn:microsoft.com/office/officeart/2018/2/layout/IconLabelDescriptionList"/>
    <dgm:cxn modelId="{EC9A3352-49C3-455E-8CD9-C9C671F8B4BF}" srcId="{567282C5-8CA1-49F7-B883-F289DD90D628}" destId="{B2FBCB52-9D54-4ACE-9127-21316BF8DE7C}" srcOrd="1" destOrd="0" parTransId="{14AB1F54-0A0F-4233-A8D2-C38B176BFE2C}" sibTransId="{22308D07-9CA9-4ECB-9D8E-2C8214259484}"/>
    <dgm:cxn modelId="{8038D052-2F8B-4CE0-A758-916C13B9786B}" srcId="{E655452F-FFD6-4DBF-AB8C-CF866E986398}" destId="{E552039F-E19B-4D9A-B2A6-7F93E80124EF}" srcOrd="0" destOrd="0" parTransId="{10FE81F9-C181-4A03-AD95-DAC849A5959C}" sibTransId="{65B5D84A-FE73-411F-B990-DC7D0F737A7B}"/>
    <dgm:cxn modelId="{EB7D7FA0-587D-4177-9EA6-C5A244B0F1A9}" srcId="{567282C5-8CA1-49F7-B883-F289DD90D628}" destId="{E655452F-FFD6-4DBF-AB8C-CF866E986398}" srcOrd="4" destOrd="0" parTransId="{BA02C58D-57F9-4E48-9579-F961A168EE49}" sibTransId="{0D908A08-E555-42CB-98F1-DA244E847AB0}"/>
    <dgm:cxn modelId="{AF13A8AB-7E7D-49A1-BA87-7B9019D7F998}" srcId="{567282C5-8CA1-49F7-B883-F289DD90D628}" destId="{41DCFDF1-63E7-4743-8717-B355FA2C3F09}" srcOrd="3" destOrd="0" parTransId="{909D585D-5F69-4739-8D74-5E140D90E88A}" sibTransId="{6E88A179-0B9F-440E-AAF5-A2136EAEBDA5}"/>
    <dgm:cxn modelId="{058E51BB-7AE6-45A7-9DE3-2230C9ED36A3}" type="presOf" srcId="{2A90A140-BF38-4C31-A2AA-BABD4CA81C6D}" destId="{01943C2A-DFB2-4FB0-A80D-BF66CA486D3E}" srcOrd="0" destOrd="0" presId="urn:microsoft.com/office/officeart/2018/2/layout/IconLabelDescriptionList"/>
    <dgm:cxn modelId="{D29475D6-E2B5-4D44-B1A9-495046BC475D}" type="presOf" srcId="{B2FBCB52-9D54-4ACE-9127-21316BF8DE7C}" destId="{5FAA8A02-BDFF-4920-95E5-51D080A43E9B}" srcOrd="0" destOrd="0" presId="urn:microsoft.com/office/officeart/2018/2/layout/IconLabelDescriptionList"/>
    <dgm:cxn modelId="{42A676DD-421A-40E3-92A0-B1ABC40AD879}" type="presOf" srcId="{2FB65F30-1CD7-4D4A-8019-837AC62D811B}" destId="{1278BA8C-BEEF-4B76-8F8F-9B48D26D40D3}" srcOrd="0" destOrd="0" presId="urn:microsoft.com/office/officeart/2018/2/layout/IconLabelDescriptionList"/>
    <dgm:cxn modelId="{3E372EE5-A390-401C-8FB8-850CE2C32E93}" type="presOf" srcId="{567282C5-8CA1-49F7-B883-F289DD90D628}" destId="{4D145B17-B42C-48D2-ACB0-14F2705EF8DB}" srcOrd="0" destOrd="0" presId="urn:microsoft.com/office/officeart/2018/2/layout/IconLabelDescriptionList"/>
    <dgm:cxn modelId="{A75AF8F7-3723-4073-8142-8A96C0CD4167}" srcId="{567282C5-8CA1-49F7-B883-F289DD90D628}" destId="{2FB65F30-1CD7-4D4A-8019-837AC62D811B}" srcOrd="2" destOrd="0" parTransId="{46E01AEB-DBF9-46F9-BBFC-8DCCD5F00E4F}" sibTransId="{743D4C78-C393-4ABF-9EA3-287F581A6279}"/>
    <dgm:cxn modelId="{F3993A63-7EDF-46D7-B9D3-D1E3F5384361}" type="presParOf" srcId="{4D145B17-B42C-48D2-ACB0-14F2705EF8DB}" destId="{26269F56-946A-4F64-97A7-DE81BDCA05F9}" srcOrd="0" destOrd="0" presId="urn:microsoft.com/office/officeart/2018/2/layout/IconLabelDescriptionList"/>
    <dgm:cxn modelId="{88B7656C-D1FD-480C-A84D-1FD396F10673}" type="presParOf" srcId="{26269F56-946A-4F64-97A7-DE81BDCA05F9}" destId="{26574589-2451-4EC2-B125-82C01A4F84AB}" srcOrd="0" destOrd="0" presId="urn:microsoft.com/office/officeart/2018/2/layout/IconLabelDescriptionList"/>
    <dgm:cxn modelId="{4161C0DD-F48B-4225-8A4C-1C1A6B5FC03C}" type="presParOf" srcId="{26269F56-946A-4F64-97A7-DE81BDCA05F9}" destId="{9B6F5B27-4E5A-40B0-A2DB-2EFEDEFEF19F}" srcOrd="1" destOrd="0" presId="urn:microsoft.com/office/officeart/2018/2/layout/IconLabelDescriptionList"/>
    <dgm:cxn modelId="{6347C787-B591-46C4-9FCC-E20B58017DFB}" type="presParOf" srcId="{26269F56-946A-4F64-97A7-DE81BDCA05F9}" destId="{01943C2A-DFB2-4FB0-A80D-BF66CA486D3E}" srcOrd="2" destOrd="0" presId="urn:microsoft.com/office/officeart/2018/2/layout/IconLabelDescriptionList"/>
    <dgm:cxn modelId="{B00C918E-766C-4382-8D56-41C32B3E29D2}" type="presParOf" srcId="{26269F56-946A-4F64-97A7-DE81BDCA05F9}" destId="{35435328-61B3-41C1-B312-0EDF4B552C4E}" srcOrd="3" destOrd="0" presId="urn:microsoft.com/office/officeart/2018/2/layout/IconLabelDescriptionList"/>
    <dgm:cxn modelId="{269D16B5-1104-4F10-A33F-8848D9A794C3}" type="presParOf" srcId="{26269F56-946A-4F64-97A7-DE81BDCA05F9}" destId="{22C77ACA-F8FC-4C51-9FB0-C2E3CEDC0737}" srcOrd="4" destOrd="0" presId="urn:microsoft.com/office/officeart/2018/2/layout/IconLabelDescriptionList"/>
    <dgm:cxn modelId="{B15C66C4-B530-49F1-82E3-05E656B46E2F}" type="presParOf" srcId="{4D145B17-B42C-48D2-ACB0-14F2705EF8DB}" destId="{985CFFBF-4A11-4613-8844-3774AAB65782}" srcOrd="1" destOrd="0" presId="urn:microsoft.com/office/officeart/2018/2/layout/IconLabelDescriptionList"/>
    <dgm:cxn modelId="{81B78C15-6576-4621-961A-62A61E4EE278}" type="presParOf" srcId="{4D145B17-B42C-48D2-ACB0-14F2705EF8DB}" destId="{E8445E8C-9ABC-43FE-95E4-70BA7160E97B}" srcOrd="2" destOrd="0" presId="urn:microsoft.com/office/officeart/2018/2/layout/IconLabelDescriptionList"/>
    <dgm:cxn modelId="{08EB4FC4-40F1-4E2E-9FB2-5242CED753DE}" type="presParOf" srcId="{E8445E8C-9ABC-43FE-95E4-70BA7160E97B}" destId="{13D16231-0B8C-458F-88CE-CF3E19206A33}" srcOrd="0" destOrd="0" presId="urn:microsoft.com/office/officeart/2018/2/layout/IconLabelDescriptionList"/>
    <dgm:cxn modelId="{FB43CF88-D4A1-45D5-96C4-69B9CE06D774}" type="presParOf" srcId="{E8445E8C-9ABC-43FE-95E4-70BA7160E97B}" destId="{B80E397F-A6D7-4EAC-A815-44EFDF037FDE}" srcOrd="1" destOrd="0" presId="urn:microsoft.com/office/officeart/2018/2/layout/IconLabelDescriptionList"/>
    <dgm:cxn modelId="{991D16FD-4947-4C1C-92F7-58F0F0900FEA}" type="presParOf" srcId="{E8445E8C-9ABC-43FE-95E4-70BA7160E97B}" destId="{5FAA8A02-BDFF-4920-95E5-51D080A43E9B}" srcOrd="2" destOrd="0" presId="urn:microsoft.com/office/officeart/2018/2/layout/IconLabelDescriptionList"/>
    <dgm:cxn modelId="{67C575D8-D978-4123-8C05-32065D05ED51}" type="presParOf" srcId="{E8445E8C-9ABC-43FE-95E4-70BA7160E97B}" destId="{C0E2EE01-0D70-4096-8C85-31A458B2EFF5}" srcOrd="3" destOrd="0" presId="urn:microsoft.com/office/officeart/2018/2/layout/IconLabelDescriptionList"/>
    <dgm:cxn modelId="{D754AD06-7BE0-48CE-A748-FECABCA481E3}" type="presParOf" srcId="{E8445E8C-9ABC-43FE-95E4-70BA7160E97B}" destId="{8DC65AC7-CA41-4140-9734-247D36DF3639}" srcOrd="4" destOrd="0" presId="urn:microsoft.com/office/officeart/2018/2/layout/IconLabelDescriptionList"/>
    <dgm:cxn modelId="{D51B2A3E-A1B8-4E90-9DE5-3DADEA00D71E}" type="presParOf" srcId="{4D145B17-B42C-48D2-ACB0-14F2705EF8DB}" destId="{8B936AE1-81B8-4FBC-AA51-5663A8C40E0D}" srcOrd="3" destOrd="0" presId="urn:microsoft.com/office/officeart/2018/2/layout/IconLabelDescriptionList"/>
    <dgm:cxn modelId="{5FCAC851-984B-4FC8-9E1D-A83071770243}" type="presParOf" srcId="{4D145B17-B42C-48D2-ACB0-14F2705EF8DB}" destId="{728BD2A1-7070-44CC-A22C-6BEEA2B6F965}" srcOrd="4" destOrd="0" presId="urn:microsoft.com/office/officeart/2018/2/layout/IconLabelDescriptionList"/>
    <dgm:cxn modelId="{AAEC8FD5-350D-4202-A3C0-852C4C9A59F8}" type="presParOf" srcId="{728BD2A1-7070-44CC-A22C-6BEEA2B6F965}" destId="{6FC6FCFD-0FBB-43C0-9E4A-4A8F6D31629C}" srcOrd="0" destOrd="0" presId="urn:microsoft.com/office/officeart/2018/2/layout/IconLabelDescriptionList"/>
    <dgm:cxn modelId="{5743F088-7E0E-49AE-8861-25F8871E4157}" type="presParOf" srcId="{728BD2A1-7070-44CC-A22C-6BEEA2B6F965}" destId="{072C24D9-2F5F-4A7D-9587-AF6ED400B439}" srcOrd="1" destOrd="0" presId="urn:microsoft.com/office/officeart/2018/2/layout/IconLabelDescriptionList"/>
    <dgm:cxn modelId="{374F275B-2998-4007-A67F-BA4FF905517D}" type="presParOf" srcId="{728BD2A1-7070-44CC-A22C-6BEEA2B6F965}" destId="{1278BA8C-BEEF-4B76-8F8F-9B48D26D40D3}" srcOrd="2" destOrd="0" presId="urn:microsoft.com/office/officeart/2018/2/layout/IconLabelDescriptionList"/>
    <dgm:cxn modelId="{5002D05D-CA9F-44A3-9EDB-65C53160B9A4}" type="presParOf" srcId="{728BD2A1-7070-44CC-A22C-6BEEA2B6F965}" destId="{0ABCC416-1913-44B7-ADCB-A251D4FA446F}" srcOrd="3" destOrd="0" presId="urn:microsoft.com/office/officeart/2018/2/layout/IconLabelDescriptionList"/>
    <dgm:cxn modelId="{02CE74A8-7DDB-4BFD-85A7-C5483CDB6863}" type="presParOf" srcId="{728BD2A1-7070-44CC-A22C-6BEEA2B6F965}" destId="{4F1036C2-0989-4085-876E-F3DCEA327A16}" srcOrd="4" destOrd="0" presId="urn:microsoft.com/office/officeart/2018/2/layout/IconLabelDescriptionList"/>
    <dgm:cxn modelId="{4CBDD625-50E8-43A4-8CD7-C7D2305CB383}" type="presParOf" srcId="{4D145B17-B42C-48D2-ACB0-14F2705EF8DB}" destId="{848E1FD2-CC52-460B-B435-266172016B8D}" srcOrd="5" destOrd="0" presId="urn:microsoft.com/office/officeart/2018/2/layout/IconLabelDescriptionList"/>
    <dgm:cxn modelId="{05F1E497-BC3A-40E4-A61F-1DFCA8A30C80}" type="presParOf" srcId="{4D145B17-B42C-48D2-ACB0-14F2705EF8DB}" destId="{7083AEEE-62B3-44C7-9CB1-362F37297E56}" srcOrd="6" destOrd="0" presId="urn:microsoft.com/office/officeart/2018/2/layout/IconLabelDescriptionList"/>
    <dgm:cxn modelId="{E0CF597F-700B-43DD-81F0-9E3D6CC13F59}" type="presParOf" srcId="{7083AEEE-62B3-44C7-9CB1-362F37297E56}" destId="{FE3AEB36-E312-4474-B8E2-1108B79E9606}" srcOrd="0" destOrd="0" presId="urn:microsoft.com/office/officeart/2018/2/layout/IconLabelDescriptionList"/>
    <dgm:cxn modelId="{BAB76507-8CAD-49EF-BCC4-884B42ACF301}" type="presParOf" srcId="{7083AEEE-62B3-44C7-9CB1-362F37297E56}" destId="{F6B723B0-7B7E-4E4B-A15F-D317FC7B6971}" srcOrd="1" destOrd="0" presId="urn:microsoft.com/office/officeart/2018/2/layout/IconLabelDescriptionList"/>
    <dgm:cxn modelId="{438DE9A4-7B9D-4366-B309-E2F9D7DB1DBE}" type="presParOf" srcId="{7083AEEE-62B3-44C7-9CB1-362F37297E56}" destId="{65967645-65B3-4C5E-A8F4-CD4104ED7B76}" srcOrd="2" destOrd="0" presId="urn:microsoft.com/office/officeart/2018/2/layout/IconLabelDescriptionList"/>
    <dgm:cxn modelId="{F2E63FF4-ADAA-479D-A3D1-2B39C9600EC5}" type="presParOf" srcId="{7083AEEE-62B3-44C7-9CB1-362F37297E56}" destId="{4ADEB545-C3E6-45B9-A0CB-0A82DE93C307}" srcOrd="3" destOrd="0" presId="urn:microsoft.com/office/officeart/2018/2/layout/IconLabelDescriptionList"/>
    <dgm:cxn modelId="{E44F7D43-58FA-4A5E-8774-23ACF2DA1515}" type="presParOf" srcId="{7083AEEE-62B3-44C7-9CB1-362F37297E56}" destId="{8A41CA1E-F625-48CD-945B-0EE3563A3CD2}" srcOrd="4" destOrd="0" presId="urn:microsoft.com/office/officeart/2018/2/layout/IconLabelDescriptionList"/>
    <dgm:cxn modelId="{3BA23713-0925-4BFE-B70C-C59417092C8E}" type="presParOf" srcId="{4D145B17-B42C-48D2-ACB0-14F2705EF8DB}" destId="{1E7AFB82-8E88-4A3B-92FD-6EFB30DF5D28}" srcOrd="7" destOrd="0" presId="urn:microsoft.com/office/officeart/2018/2/layout/IconLabelDescriptionList"/>
    <dgm:cxn modelId="{4A99D3B9-31B1-4BCC-9B87-02476E583ABE}" type="presParOf" srcId="{4D145B17-B42C-48D2-ACB0-14F2705EF8DB}" destId="{4C1849EC-17DA-4627-8384-2621B0419E0E}" srcOrd="8" destOrd="0" presId="urn:microsoft.com/office/officeart/2018/2/layout/IconLabelDescriptionList"/>
    <dgm:cxn modelId="{9792C53B-310D-4D12-963A-55F4F74E2113}" type="presParOf" srcId="{4C1849EC-17DA-4627-8384-2621B0419E0E}" destId="{D847E762-2351-45B4-A329-739239311C48}" srcOrd="0" destOrd="0" presId="urn:microsoft.com/office/officeart/2018/2/layout/IconLabelDescriptionList"/>
    <dgm:cxn modelId="{17AB9663-D186-42D1-A13C-ED13332318A1}" type="presParOf" srcId="{4C1849EC-17DA-4627-8384-2621B0419E0E}" destId="{CDB2B078-C185-4290-84EE-4B78D1944A99}" srcOrd="1" destOrd="0" presId="urn:microsoft.com/office/officeart/2018/2/layout/IconLabelDescriptionList"/>
    <dgm:cxn modelId="{5EDB117A-1071-4901-8DA0-AC21DBF479C1}" type="presParOf" srcId="{4C1849EC-17DA-4627-8384-2621B0419E0E}" destId="{AA1098C1-AB78-4DA3-8A0D-BAB5FD0868B5}" srcOrd="2" destOrd="0" presId="urn:microsoft.com/office/officeart/2018/2/layout/IconLabelDescriptionList"/>
    <dgm:cxn modelId="{D858950D-B5C4-4FBE-B061-90507CBD8D4A}" type="presParOf" srcId="{4C1849EC-17DA-4627-8384-2621B0419E0E}" destId="{6DC415A2-BA90-4ED0-980C-F5AFFE4E9EAA}" srcOrd="3" destOrd="0" presId="urn:microsoft.com/office/officeart/2018/2/layout/IconLabelDescriptionList"/>
    <dgm:cxn modelId="{CAB52E23-3AD0-49ED-A649-6579A097A679}" type="presParOf" srcId="{4C1849EC-17DA-4627-8384-2621B0419E0E}" destId="{AC4A0E99-3BBB-4795-86F6-E72D2437B266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51B8E2-0D1A-4AFD-88AB-396CDFF6050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1DE337D-45D2-44D3-B9AE-97894C35C8EC}">
      <dgm:prSet custT="1"/>
      <dgm:spPr/>
      <dgm:t>
        <a:bodyPr/>
        <a:lstStyle/>
        <a:p>
          <a:r>
            <a:rPr lang="en-US" sz="1800" b="1"/>
            <a:t>Loans up to $2 million </a:t>
          </a:r>
        </a:p>
      </dgm:t>
    </dgm:pt>
    <dgm:pt modelId="{2097917F-AD25-4C94-99FD-6421395DA6EB}" type="parTrans" cxnId="{4E0C7BB0-3730-46FB-B260-AFBFE5BB00F1}">
      <dgm:prSet/>
      <dgm:spPr/>
      <dgm:t>
        <a:bodyPr/>
        <a:lstStyle/>
        <a:p>
          <a:endParaRPr lang="en-US" sz="1800"/>
        </a:p>
      </dgm:t>
    </dgm:pt>
    <dgm:pt modelId="{8112EB70-F864-4E08-9B63-F329579177E7}" type="sibTrans" cxnId="{4E0C7BB0-3730-46FB-B260-AFBFE5BB00F1}">
      <dgm:prSet/>
      <dgm:spPr/>
      <dgm:t>
        <a:bodyPr/>
        <a:lstStyle/>
        <a:p>
          <a:endParaRPr lang="en-US" sz="1800"/>
        </a:p>
      </dgm:t>
    </dgm:pt>
    <dgm:pt modelId="{8FE7BB52-D2CE-40CB-8E5E-6DAC238F094C}">
      <dgm:prSet custT="1"/>
      <dgm:spPr/>
      <dgm:t>
        <a:bodyPr/>
        <a:lstStyle/>
        <a:p>
          <a:r>
            <a:rPr lang="en-US" sz="1800" b="1"/>
            <a:t>Small businesses and private non-profits are eligible</a:t>
          </a:r>
        </a:p>
      </dgm:t>
    </dgm:pt>
    <dgm:pt modelId="{462480AA-12A4-421D-AA4E-97CB92667F95}" type="parTrans" cxnId="{15C837B8-950B-4A01-B07E-E64C541F2A7D}">
      <dgm:prSet/>
      <dgm:spPr/>
      <dgm:t>
        <a:bodyPr/>
        <a:lstStyle/>
        <a:p>
          <a:endParaRPr lang="en-US" sz="1800"/>
        </a:p>
      </dgm:t>
    </dgm:pt>
    <dgm:pt modelId="{FE09E234-E0F9-4A33-81C9-E88482035847}" type="sibTrans" cxnId="{15C837B8-950B-4A01-B07E-E64C541F2A7D}">
      <dgm:prSet/>
      <dgm:spPr/>
      <dgm:t>
        <a:bodyPr/>
        <a:lstStyle/>
        <a:p>
          <a:endParaRPr lang="en-US" sz="1800"/>
        </a:p>
      </dgm:t>
    </dgm:pt>
    <dgm:pt modelId="{B33DD672-6840-4930-82DB-6EE42E087CF8}">
      <dgm:prSet custT="1"/>
      <dgm:spPr/>
      <dgm:t>
        <a:bodyPr/>
        <a:lstStyle/>
        <a:p>
          <a:r>
            <a:rPr lang="en-US" sz="1800" b="1"/>
            <a:t>May be used for fixed debts, payroll, accounts payable and other bills affected by the disaster</a:t>
          </a:r>
        </a:p>
      </dgm:t>
    </dgm:pt>
    <dgm:pt modelId="{737F67ED-FE45-40D7-AD02-827ADE64908A}" type="parTrans" cxnId="{74FD01A8-F275-4577-8F27-BB5D02FF337B}">
      <dgm:prSet/>
      <dgm:spPr/>
      <dgm:t>
        <a:bodyPr/>
        <a:lstStyle/>
        <a:p>
          <a:endParaRPr lang="en-US" sz="1800"/>
        </a:p>
      </dgm:t>
    </dgm:pt>
    <dgm:pt modelId="{80B1231A-D204-417F-90B7-B5F063E51839}" type="sibTrans" cxnId="{74FD01A8-F275-4577-8F27-BB5D02FF337B}">
      <dgm:prSet/>
      <dgm:spPr/>
      <dgm:t>
        <a:bodyPr/>
        <a:lstStyle/>
        <a:p>
          <a:endParaRPr lang="en-US" sz="1800"/>
        </a:p>
      </dgm:t>
    </dgm:pt>
    <dgm:pt modelId="{DAD89A83-65A1-4255-81DE-DDDC6D4F4D91}">
      <dgm:prSet custT="1"/>
      <dgm:spPr/>
      <dgm:t>
        <a:bodyPr/>
        <a:lstStyle/>
        <a:p>
          <a:r>
            <a:rPr lang="en-US" sz="1800" b="1"/>
            <a:t>3.75% interest rate for small businesses </a:t>
          </a:r>
          <a:r>
            <a:rPr lang="en-US" sz="1800" b="1" i="1"/>
            <a:t>without credit available elsewhere</a:t>
          </a:r>
          <a:r>
            <a:rPr lang="en-US" sz="1800" b="1"/>
            <a:t>; businesses with credit available elsewhere are not eligible</a:t>
          </a:r>
        </a:p>
      </dgm:t>
    </dgm:pt>
    <dgm:pt modelId="{3F48D0CC-C140-4B7B-B59C-ECA09A83DB8C}" type="parTrans" cxnId="{21F681FB-6E43-4A36-ABA4-D46A7851BD18}">
      <dgm:prSet/>
      <dgm:spPr/>
      <dgm:t>
        <a:bodyPr/>
        <a:lstStyle/>
        <a:p>
          <a:endParaRPr lang="en-US" sz="1800"/>
        </a:p>
      </dgm:t>
    </dgm:pt>
    <dgm:pt modelId="{3B8C4D1C-8026-48EA-852E-7E9A6D0821D7}" type="sibTrans" cxnId="{21F681FB-6E43-4A36-ABA4-D46A7851BD18}">
      <dgm:prSet/>
      <dgm:spPr/>
      <dgm:t>
        <a:bodyPr/>
        <a:lstStyle/>
        <a:p>
          <a:endParaRPr lang="en-US" sz="1800"/>
        </a:p>
      </dgm:t>
    </dgm:pt>
    <dgm:pt modelId="{E36F5050-541D-4863-B54B-C8F0797E5C6C}">
      <dgm:prSet custT="1"/>
      <dgm:spPr/>
      <dgm:t>
        <a:bodyPr/>
        <a:lstStyle/>
        <a:p>
          <a:r>
            <a:rPr lang="en-US" sz="1800" b="1"/>
            <a:t>2.75% for private non-profits</a:t>
          </a:r>
        </a:p>
      </dgm:t>
    </dgm:pt>
    <dgm:pt modelId="{E03FE54B-300E-41E6-92FD-CFAFAEC16071}" type="parTrans" cxnId="{E646FF57-F3A6-4F3A-9D4D-98CDCC5DEE16}">
      <dgm:prSet/>
      <dgm:spPr/>
      <dgm:t>
        <a:bodyPr/>
        <a:lstStyle/>
        <a:p>
          <a:endParaRPr lang="en-US" sz="1800"/>
        </a:p>
      </dgm:t>
    </dgm:pt>
    <dgm:pt modelId="{FA25D3C4-2EF0-4A8D-A654-FDD6D9A56A6E}" type="sibTrans" cxnId="{E646FF57-F3A6-4F3A-9D4D-98CDCC5DEE16}">
      <dgm:prSet/>
      <dgm:spPr/>
      <dgm:t>
        <a:bodyPr/>
        <a:lstStyle/>
        <a:p>
          <a:endParaRPr lang="en-US" sz="1800"/>
        </a:p>
      </dgm:t>
    </dgm:pt>
    <dgm:pt modelId="{D557A455-B952-4F9B-B7D8-480E091166C4}">
      <dgm:prSet custT="1"/>
      <dgm:spPr/>
      <dgm:t>
        <a:bodyPr/>
        <a:lstStyle/>
        <a:p>
          <a:r>
            <a:rPr lang="en-US" sz="1800" b="1"/>
            <a:t>Long-term repayments, on a case by case basis, up to a maximum of 30 years </a:t>
          </a:r>
        </a:p>
      </dgm:t>
    </dgm:pt>
    <dgm:pt modelId="{14D883B5-B0CC-4E6A-8264-A1ACDBC08978}" type="parTrans" cxnId="{7D40E99F-48C3-4DB1-847A-50A6E1DC9235}">
      <dgm:prSet/>
      <dgm:spPr/>
      <dgm:t>
        <a:bodyPr/>
        <a:lstStyle/>
        <a:p>
          <a:endParaRPr lang="en-US" sz="1800"/>
        </a:p>
      </dgm:t>
    </dgm:pt>
    <dgm:pt modelId="{E8D07BC9-F71E-4829-B7D2-FE1633ECB4C2}" type="sibTrans" cxnId="{7D40E99F-48C3-4DB1-847A-50A6E1DC9235}">
      <dgm:prSet/>
      <dgm:spPr/>
      <dgm:t>
        <a:bodyPr/>
        <a:lstStyle/>
        <a:p>
          <a:endParaRPr lang="en-US" sz="1800"/>
        </a:p>
      </dgm:t>
    </dgm:pt>
    <dgm:pt modelId="{7FF45BE8-3E5D-4352-80E3-46700F8D0AE8}" type="pres">
      <dgm:prSet presAssocID="{CF51B8E2-0D1A-4AFD-88AB-396CDFF60509}" presName="root" presStyleCnt="0">
        <dgm:presLayoutVars>
          <dgm:dir/>
          <dgm:resizeHandles val="exact"/>
        </dgm:presLayoutVars>
      </dgm:prSet>
      <dgm:spPr/>
    </dgm:pt>
    <dgm:pt modelId="{A8A0901C-E855-492E-8811-FE1C620885FB}" type="pres">
      <dgm:prSet presAssocID="{81DE337D-45D2-44D3-B9AE-97894C35C8EC}" presName="compNode" presStyleCnt="0"/>
      <dgm:spPr/>
    </dgm:pt>
    <dgm:pt modelId="{5DB6388E-1F66-4C02-82B8-084B6D9EC691}" type="pres">
      <dgm:prSet presAssocID="{81DE337D-45D2-44D3-B9AE-97894C35C8EC}" presName="bgRect" presStyleLbl="bgShp" presStyleIdx="0" presStyleCnt="6"/>
      <dgm:spPr/>
    </dgm:pt>
    <dgm:pt modelId="{9FF0C8A6-1C72-4463-9F44-B6501AC13347}" type="pres">
      <dgm:prSet presAssocID="{81DE337D-45D2-44D3-B9AE-97894C35C8EC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3FACDEA5-9BD9-4B2F-85BE-F387B74D5F62}" type="pres">
      <dgm:prSet presAssocID="{81DE337D-45D2-44D3-B9AE-97894C35C8EC}" presName="spaceRect" presStyleCnt="0"/>
      <dgm:spPr/>
    </dgm:pt>
    <dgm:pt modelId="{7BB8C3F1-5B1E-4480-9BBF-5F24FFF280BF}" type="pres">
      <dgm:prSet presAssocID="{81DE337D-45D2-44D3-B9AE-97894C35C8EC}" presName="parTx" presStyleLbl="revTx" presStyleIdx="0" presStyleCnt="6">
        <dgm:presLayoutVars>
          <dgm:chMax val="0"/>
          <dgm:chPref val="0"/>
        </dgm:presLayoutVars>
      </dgm:prSet>
      <dgm:spPr/>
    </dgm:pt>
    <dgm:pt modelId="{0CA281E2-FC6F-43F9-84F6-539EE76EE7CD}" type="pres">
      <dgm:prSet presAssocID="{8112EB70-F864-4E08-9B63-F329579177E7}" presName="sibTrans" presStyleCnt="0"/>
      <dgm:spPr/>
    </dgm:pt>
    <dgm:pt modelId="{AE5DEDB5-9674-49FF-A1EC-44AD45C44A6B}" type="pres">
      <dgm:prSet presAssocID="{8FE7BB52-D2CE-40CB-8E5E-6DAC238F094C}" presName="compNode" presStyleCnt="0"/>
      <dgm:spPr/>
    </dgm:pt>
    <dgm:pt modelId="{F059E2E6-EA53-44DB-A8BE-C002DC6FFC35}" type="pres">
      <dgm:prSet presAssocID="{8FE7BB52-D2CE-40CB-8E5E-6DAC238F094C}" presName="bgRect" presStyleLbl="bgShp" presStyleIdx="1" presStyleCnt="6"/>
      <dgm:spPr/>
    </dgm:pt>
    <dgm:pt modelId="{27954C01-44E2-4124-A5E0-5CF9EE559FF9}" type="pres">
      <dgm:prSet presAssocID="{8FE7BB52-D2CE-40CB-8E5E-6DAC238F094C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ll"/>
        </a:ext>
      </dgm:extLst>
    </dgm:pt>
    <dgm:pt modelId="{3FEC1315-C4B8-4CDC-977C-B3A4355A2556}" type="pres">
      <dgm:prSet presAssocID="{8FE7BB52-D2CE-40CB-8E5E-6DAC238F094C}" presName="spaceRect" presStyleCnt="0"/>
      <dgm:spPr/>
    </dgm:pt>
    <dgm:pt modelId="{1D73C9D5-04E8-4C8E-A3EB-2CEAFFFC3856}" type="pres">
      <dgm:prSet presAssocID="{8FE7BB52-D2CE-40CB-8E5E-6DAC238F094C}" presName="parTx" presStyleLbl="revTx" presStyleIdx="1" presStyleCnt="6">
        <dgm:presLayoutVars>
          <dgm:chMax val="0"/>
          <dgm:chPref val="0"/>
        </dgm:presLayoutVars>
      </dgm:prSet>
      <dgm:spPr/>
    </dgm:pt>
    <dgm:pt modelId="{05349046-8DB2-44F8-9578-CEC91EE92387}" type="pres">
      <dgm:prSet presAssocID="{FE09E234-E0F9-4A33-81C9-E88482035847}" presName="sibTrans" presStyleCnt="0"/>
      <dgm:spPr/>
    </dgm:pt>
    <dgm:pt modelId="{341E73EE-00E8-4047-A765-73DB6B3C2C8D}" type="pres">
      <dgm:prSet presAssocID="{B33DD672-6840-4930-82DB-6EE42E087CF8}" presName="compNode" presStyleCnt="0"/>
      <dgm:spPr/>
    </dgm:pt>
    <dgm:pt modelId="{D951C4EF-A6F6-4B66-B578-CC497BD27BD8}" type="pres">
      <dgm:prSet presAssocID="{B33DD672-6840-4930-82DB-6EE42E087CF8}" presName="bgRect" presStyleLbl="bgShp" presStyleIdx="2" presStyleCnt="6"/>
      <dgm:spPr/>
    </dgm:pt>
    <dgm:pt modelId="{38B8B0B2-1A62-47B2-9EB5-9AE0112A9C02}" type="pres">
      <dgm:prSet presAssocID="{B33DD672-6840-4930-82DB-6EE42E087CF8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1D47EB14-C5EC-42BD-B1E3-37199535A02C}" type="pres">
      <dgm:prSet presAssocID="{B33DD672-6840-4930-82DB-6EE42E087CF8}" presName="spaceRect" presStyleCnt="0"/>
      <dgm:spPr/>
    </dgm:pt>
    <dgm:pt modelId="{556D0048-981E-4F91-97C7-07CF684209DA}" type="pres">
      <dgm:prSet presAssocID="{B33DD672-6840-4930-82DB-6EE42E087CF8}" presName="parTx" presStyleLbl="revTx" presStyleIdx="2" presStyleCnt="6">
        <dgm:presLayoutVars>
          <dgm:chMax val="0"/>
          <dgm:chPref val="0"/>
        </dgm:presLayoutVars>
      </dgm:prSet>
      <dgm:spPr/>
    </dgm:pt>
    <dgm:pt modelId="{36CA6F07-AB56-43FF-8E59-B565269609F7}" type="pres">
      <dgm:prSet presAssocID="{80B1231A-D204-417F-90B7-B5F063E51839}" presName="sibTrans" presStyleCnt="0"/>
      <dgm:spPr/>
    </dgm:pt>
    <dgm:pt modelId="{AF2AFB4A-2C8F-4C51-836D-735B42E37142}" type="pres">
      <dgm:prSet presAssocID="{DAD89A83-65A1-4255-81DE-DDDC6D4F4D91}" presName="compNode" presStyleCnt="0"/>
      <dgm:spPr/>
    </dgm:pt>
    <dgm:pt modelId="{CC353BC9-C0DC-43CD-A27A-5704D0BFC0FA}" type="pres">
      <dgm:prSet presAssocID="{DAD89A83-65A1-4255-81DE-DDDC6D4F4D91}" presName="bgRect" presStyleLbl="bgShp" presStyleIdx="3" presStyleCnt="6"/>
      <dgm:spPr/>
    </dgm:pt>
    <dgm:pt modelId="{C5236653-7BF1-47B8-A020-8ACAF8228452}" type="pres">
      <dgm:prSet presAssocID="{DAD89A83-65A1-4255-81DE-DDDC6D4F4D91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8107121D-35B9-4C18-A42A-51883A8767AE}" type="pres">
      <dgm:prSet presAssocID="{DAD89A83-65A1-4255-81DE-DDDC6D4F4D91}" presName="spaceRect" presStyleCnt="0"/>
      <dgm:spPr/>
    </dgm:pt>
    <dgm:pt modelId="{CCDE5BD5-229E-40A3-A86B-A4FBF91594CA}" type="pres">
      <dgm:prSet presAssocID="{DAD89A83-65A1-4255-81DE-DDDC6D4F4D91}" presName="parTx" presStyleLbl="revTx" presStyleIdx="3" presStyleCnt="6">
        <dgm:presLayoutVars>
          <dgm:chMax val="0"/>
          <dgm:chPref val="0"/>
        </dgm:presLayoutVars>
      </dgm:prSet>
      <dgm:spPr/>
    </dgm:pt>
    <dgm:pt modelId="{4B1A86AC-2DE5-48BB-B308-1F87C5707BE5}" type="pres">
      <dgm:prSet presAssocID="{3B8C4D1C-8026-48EA-852E-7E9A6D0821D7}" presName="sibTrans" presStyleCnt="0"/>
      <dgm:spPr/>
    </dgm:pt>
    <dgm:pt modelId="{F7765212-C18E-4D49-8658-954B9E63F326}" type="pres">
      <dgm:prSet presAssocID="{E36F5050-541D-4863-B54B-C8F0797E5C6C}" presName="compNode" presStyleCnt="0"/>
      <dgm:spPr/>
    </dgm:pt>
    <dgm:pt modelId="{01104D86-70B2-44DE-A7A0-83572E7DDEDB}" type="pres">
      <dgm:prSet presAssocID="{E36F5050-541D-4863-B54B-C8F0797E5C6C}" presName="bgRect" presStyleLbl="bgShp" presStyleIdx="4" presStyleCnt="6"/>
      <dgm:spPr/>
    </dgm:pt>
    <dgm:pt modelId="{6CDF2D24-A894-49F3-86FC-790EDC49EE69}" type="pres">
      <dgm:prSet presAssocID="{E36F5050-541D-4863-B54B-C8F0797E5C6C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nancial"/>
        </a:ext>
      </dgm:extLst>
    </dgm:pt>
    <dgm:pt modelId="{1E9A962F-78B1-49AD-B63B-CB2BD567228D}" type="pres">
      <dgm:prSet presAssocID="{E36F5050-541D-4863-B54B-C8F0797E5C6C}" presName="spaceRect" presStyleCnt="0"/>
      <dgm:spPr/>
    </dgm:pt>
    <dgm:pt modelId="{E105C79D-8409-4B04-994C-4F83E10F3580}" type="pres">
      <dgm:prSet presAssocID="{E36F5050-541D-4863-B54B-C8F0797E5C6C}" presName="parTx" presStyleLbl="revTx" presStyleIdx="4" presStyleCnt="6">
        <dgm:presLayoutVars>
          <dgm:chMax val="0"/>
          <dgm:chPref val="0"/>
        </dgm:presLayoutVars>
      </dgm:prSet>
      <dgm:spPr/>
    </dgm:pt>
    <dgm:pt modelId="{F6937ADC-D0F0-495B-9386-6BF87CC5947B}" type="pres">
      <dgm:prSet presAssocID="{FA25D3C4-2EF0-4A8D-A654-FDD6D9A56A6E}" presName="sibTrans" presStyleCnt="0"/>
      <dgm:spPr/>
    </dgm:pt>
    <dgm:pt modelId="{205835FB-368C-4079-80AC-282312632863}" type="pres">
      <dgm:prSet presAssocID="{D557A455-B952-4F9B-B7D8-480E091166C4}" presName="compNode" presStyleCnt="0"/>
      <dgm:spPr/>
    </dgm:pt>
    <dgm:pt modelId="{5CCD3423-B3EA-41BE-AC07-E70DB23B5B9B}" type="pres">
      <dgm:prSet presAssocID="{D557A455-B952-4F9B-B7D8-480E091166C4}" presName="bgRect" presStyleLbl="bgShp" presStyleIdx="5" presStyleCnt="6"/>
      <dgm:spPr/>
    </dgm:pt>
    <dgm:pt modelId="{EA58F078-A412-4141-8FD0-807883BD9620}" type="pres">
      <dgm:prSet presAssocID="{D557A455-B952-4F9B-B7D8-480E091166C4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ximumValue"/>
        </a:ext>
      </dgm:extLst>
    </dgm:pt>
    <dgm:pt modelId="{F18C8B75-C0F8-4CCF-92D8-4FC36EE64BB0}" type="pres">
      <dgm:prSet presAssocID="{D557A455-B952-4F9B-B7D8-480E091166C4}" presName="spaceRect" presStyleCnt="0"/>
      <dgm:spPr/>
    </dgm:pt>
    <dgm:pt modelId="{6D0164EF-5D17-438F-B88F-27EE1AD6545C}" type="pres">
      <dgm:prSet presAssocID="{D557A455-B952-4F9B-B7D8-480E091166C4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B9B9E65E-D104-4E3F-B097-F7FC99A727EC}" type="presOf" srcId="{B33DD672-6840-4930-82DB-6EE42E087CF8}" destId="{556D0048-981E-4F91-97C7-07CF684209DA}" srcOrd="0" destOrd="0" presId="urn:microsoft.com/office/officeart/2018/2/layout/IconVerticalSolidList"/>
    <dgm:cxn modelId="{9B250455-63D2-4DDB-A771-41B857F41361}" type="presOf" srcId="{81DE337D-45D2-44D3-B9AE-97894C35C8EC}" destId="{7BB8C3F1-5B1E-4480-9BBF-5F24FFF280BF}" srcOrd="0" destOrd="0" presId="urn:microsoft.com/office/officeart/2018/2/layout/IconVerticalSolidList"/>
    <dgm:cxn modelId="{E646FF57-F3A6-4F3A-9D4D-98CDCC5DEE16}" srcId="{CF51B8E2-0D1A-4AFD-88AB-396CDFF60509}" destId="{E36F5050-541D-4863-B54B-C8F0797E5C6C}" srcOrd="4" destOrd="0" parTransId="{E03FE54B-300E-41E6-92FD-CFAFAEC16071}" sibTransId="{FA25D3C4-2EF0-4A8D-A654-FDD6D9A56A6E}"/>
    <dgm:cxn modelId="{6801EB99-6308-4F06-80D1-D2875798B1F6}" type="presOf" srcId="{DAD89A83-65A1-4255-81DE-DDDC6D4F4D91}" destId="{CCDE5BD5-229E-40A3-A86B-A4FBF91594CA}" srcOrd="0" destOrd="0" presId="urn:microsoft.com/office/officeart/2018/2/layout/IconVerticalSolidList"/>
    <dgm:cxn modelId="{7D40E99F-48C3-4DB1-847A-50A6E1DC9235}" srcId="{CF51B8E2-0D1A-4AFD-88AB-396CDFF60509}" destId="{D557A455-B952-4F9B-B7D8-480E091166C4}" srcOrd="5" destOrd="0" parTransId="{14D883B5-B0CC-4E6A-8264-A1ACDBC08978}" sibTransId="{E8D07BC9-F71E-4829-B7D2-FE1633ECB4C2}"/>
    <dgm:cxn modelId="{CEF066A1-D64D-4A28-BD29-3247D9383D37}" type="presOf" srcId="{8FE7BB52-D2CE-40CB-8E5E-6DAC238F094C}" destId="{1D73C9D5-04E8-4C8E-A3EB-2CEAFFFC3856}" srcOrd="0" destOrd="0" presId="urn:microsoft.com/office/officeart/2018/2/layout/IconVerticalSolidList"/>
    <dgm:cxn modelId="{74FD01A8-F275-4577-8F27-BB5D02FF337B}" srcId="{CF51B8E2-0D1A-4AFD-88AB-396CDFF60509}" destId="{B33DD672-6840-4930-82DB-6EE42E087CF8}" srcOrd="2" destOrd="0" parTransId="{737F67ED-FE45-40D7-AD02-827ADE64908A}" sibTransId="{80B1231A-D204-417F-90B7-B5F063E51839}"/>
    <dgm:cxn modelId="{4E0C7BB0-3730-46FB-B260-AFBFE5BB00F1}" srcId="{CF51B8E2-0D1A-4AFD-88AB-396CDFF60509}" destId="{81DE337D-45D2-44D3-B9AE-97894C35C8EC}" srcOrd="0" destOrd="0" parTransId="{2097917F-AD25-4C94-99FD-6421395DA6EB}" sibTransId="{8112EB70-F864-4E08-9B63-F329579177E7}"/>
    <dgm:cxn modelId="{15C837B8-950B-4A01-B07E-E64C541F2A7D}" srcId="{CF51B8E2-0D1A-4AFD-88AB-396CDFF60509}" destId="{8FE7BB52-D2CE-40CB-8E5E-6DAC238F094C}" srcOrd="1" destOrd="0" parTransId="{462480AA-12A4-421D-AA4E-97CB92667F95}" sibTransId="{FE09E234-E0F9-4A33-81C9-E88482035847}"/>
    <dgm:cxn modelId="{929FBBC9-CA33-4FBC-81C3-6C87D3A2B616}" type="presOf" srcId="{D557A455-B952-4F9B-B7D8-480E091166C4}" destId="{6D0164EF-5D17-438F-B88F-27EE1AD6545C}" srcOrd="0" destOrd="0" presId="urn:microsoft.com/office/officeart/2018/2/layout/IconVerticalSolidList"/>
    <dgm:cxn modelId="{ADF4F5D8-6C13-4DA1-9804-1BE44CD8C5AF}" type="presOf" srcId="{E36F5050-541D-4863-B54B-C8F0797E5C6C}" destId="{E105C79D-8409-4B04-994C-4F83E10F3580}" srcOrd="0" destOrd="0" presId="urn:microsoft.com/office/officeart/2018/2/layout/IconVerticalSolidList"/>
    <dgm:cxn modelId="{114CE2F5-7883-49C0-BFAB-03947ED08015}" type="presOf" srcId="{CF51B8E2-0D1A-4AFD-88AB-396CDFF60509}" destId="{7FF45BE8-3E5D-4352-80E3-46700F8D0AE8}" srcOrd="0" destOrd="0" presId="urn:microsoft.com/office/officeart/2018/2/layout/IconVerticalSolidList"/>
    <dgm:cxn modelId="{21F681FB-6E43-4A36-ABA4-D46A7851BD18}" srcId="{CF51B8E2-0D1A-4AFD-88AB-396CDFF60509}" destId="{DAD89A83-65A1-4255-81DE-DDDC6D4F4D91}" srcOrd="3" destOrd="0" parTransId="{3F48D0CC-C140-4B7B-B59C-ECA09A83DB8C}" sibTransId="{3B8C4D1C-8026-48EA-852E-7E9A6D0821D7}"/>
    <dgm:cxn modelId="{AF33584D-3E37-4E43-A8FE-7E57A8DB5419}" type="presParOf" srcId="{7FF45BE8-3E5D-4352-80E3-46700F8D0AE8}" destId="{A8A0901C-E855-492E-8811-FE1C620885FB}" srcOrd="0" destOrd="0" presId="urn:microsoft.com/office/officeart/2018/2/layout/IconVerticalSolidList"/>
    <dgm:cxn modelId="{4E9C6B35-9AAD-4905-9023-00572E506010}" type="presParOf" srcId="{A8A0901C-E855-492E-8811-FE1C620885FB}" destId="{5DB6388E-1F66-4C02-82B8-084B6D9EC691}" srcOrd="0" destOrd="0" presId="urn:microsoft.com/office/officeart/2018/2/layout/IconVerticalSolidList"/>
    <dgm:cxn modelId="{6ACC2884-A511-457A-A047-CBDAAA0983C6}" type="presParOf" srcId="{A8A0901C-E855-492E-8811-FE1C620885FB}" destId="{9FF0C8A6-1C72-4463-9F44-B6501AC13347}" srcOrd="1" destOrd="0" presId="urn:microsoft.com/office/officeart/2018/2/layout/IconVerticalSolidList"/>
    <dgm:cxn modelId="{F74F1921-5E38-4B50-965C-2D4176D04CA5}" type="presParOf" srcId="{A8A0901C-E855-492E-8811-FE1C620885FB}" destId="{3FACDEA5-9BD9-4B2F-85BE-F387B74D5F62}" srcOrd="2" destOrd="0" presId="urn:microsoft.com/office/officeart/2018/2/layout/IconVerticalSolidList"/>
    <dgm:cxn modelId="{B2B90308-F8E0-4140-B74B-420BDA50549E}" type="presParOf" srcId="{A8A0901C-E855-492E-8811-FE1C620885FB}" destId="{7BB8C3F1-5B1E-4480-9BBF-5F24FFF280BF}" srcOrd="3" destOrd="0" presId="urn:microsoft.com/office/officeart/2018/2/layout/IconVerticalSolidList"/>
    <dgm:cxn modelId="{07235813-0B06-4898-8A27-17422B71C0E5}" type="presParOf" srcId="{7FF45BE8-3E5D-4352-80E3-46700F8D0AE8}" destId="{0CA281E2-FC6F-43F9-84F6-539EE76EE7CD}" srcOrd="1" destOrd="0" presId="urn:microsoft.com/office/officeart/2018/2/layout/IconVerticalSolidList"/>
    <dgm:cxn modelId="{D86D1F43-AAE9-48B1-AAA7-9E795DDDEFEF}" type="presParOf" srcId="{7FF45BE8-3E5D-4352-80E3-46700F8D0AE8}" destId="{AE5DEDB5-9674-49FF-A1EC-44AD45C44A6B}" srcOrd="2" destOrd="0" presId="urn:microsoft.com/office/officeart/2018/2/layout/IconVerticalSolidList"/>
    <dgm:cxn modelId="{12A2FCC4-D104-4F4D-8E9D-80FF44715D2B}" type="presParOf" srcId="{AE5DEDB5-9674-49FF-A1EC-44AD45C44A6B}" destId="{F059E2E6-EA53-44DB-A8BE-C002DC6FFC35}" srcOrd="0" destOrd="0" presId="urn:microsoft.com/office/officeart/2018/2/layout/IconVerticalSolidList"/>
    <dgm:cxn modelId="{C93E2A19-EE73-4A53-9255-363B5E2E7FF9}" type="presParOf" srcId="{AE5DEDB5-9674-49FF-A1EC-44AD45C44A6B}" destId="{27954C01-44E2-4124-A5E0-5CF9EE559FF9}" srcOrd="1" destOrd="0" presId="urn:microsoft.com/office/officeart/2018/2/layout/IconVerticalSolidList"/>
    <dgm:cxn modelId="{A4CCF1F1-B2A7-46E9-855B-8918BC6F7523}" type="presParOf" srcId="{AE5DEDB5-9674-49FF-A1EC-44AD45C44A6B}" destId="{3FEC1315-C4B8-4CDC-977C-B3A4355A2556}" srcOrd="2" destOrd="0" presId="urn:microsoft.com/office/officeart/2018/2/layout/IconVerticalSolidList"/>
    <dgm:cxn modelId="{DEE717B7-C50E-449F-9D00-C6C1BCC3F702}" type="presParOf" srcId="{AE5DEDB5-9674-49FF-A1EC-44AD45C44A6B}" destId="{1D73C9D5-04E8-4C8E-A3EB-2CEAFFFC3856}" srcOrd="3" destOrd="0" presId="urn:microsoft.com/office/officeart/2018/2/layout/IconVerticalSolidList"/>
    <dgm:cxn modelId="{C9D7CEEA-DA92-4024-935F-149A33B4375F}" type="presParOf" srcId="{7FF45BE8-3E5D-4352-80E3-46700F8D0AE8}" destId="{05349046-8DB2-44F8-9578-CEC91EE92387}" srcOrd="3" destOrd="0" presId="urn:microsoft.com/office/officeart/2018/2/layout/IconVerticalSolidList"/>
    <dgm:cxn modelId="{AA62EF95-2D83-46DD-AB4C-12DBB524C74B}" type="presParOf" srcId="{7FF45BE8-3E5D-4352-80E3-46700F8D0AE8}" destId="{341E73EE-00E8-4047-A765-73DB6B3C2C8D}" srcOrd="4" destOrd="0" presId="urn:microsoft.com/office/officeart/2018/2/layout/IconVerticalSolidList"/>
    <dgm:cxn modelId="{C6EB51A3-D7ED-4727-9B66-6B5766D8694A}" type="presParOf" srcId="{341E73EE-00E8-4047-A765-73DB6B3C2C8D}" destId="{D951C4EF-A6F6-4B66-B578-CC497BD27BD8}" srcOrd="0" destOrd="0" presId="urn:microsoft.com/office/officeart/2018/2/layout/IconVerticalSolidList"/>
    <dgm:cxn modelId="{4ECB34E0-36E5-4E1F-9F4E-C93F68270A9C}" type="presParOf" srcId="{341E73EE-00E8-4047-A765-73DB6B3C2C8D}" destId="{38B8B0B2-1A62-47B2-9EB5-9AE0112A9C02}" srcOrd="1" destOrd="0" presId="urn:microsoft.com/office/officeart/2018/2/layout/IconVerticalSolidList"/>
    <dgm:cxn modelId="{D657793A-569B-4E2F-8E2B-11D325607A2B}" type="presParOf" srcId="{341E73EE-00E8-4047-A765-73DB6B3C2C8D}" destId="{1D47EB14-C5EC-42BD-B1E3-37199535A02C}" srcOrd="2" destOrd="0" presId="urn:microsoft.com/office/officeart/2018/2/layout/IconVerticalSolidList"/>
    <dgm:cxn modelId="{A0E37CDF-161B-4019-9D79-D4EC0F89BA30}" type="presParOf" srcId="{341E73EE-00E8-4047-A765-73DB6B3C2C8D}" destId="{556D0048-981E-4F91-97C7-07CF684209DA}" srcOrd="3" destOrd="0" presId="urn:microsoft.com/office/officeart/2018/2/layout/IconVerticalSolidList"/>
    <dgm:cxn modelId="{32E20B77-E55D-4279-BE74-3148C01514A8}" type="presParOf" srcId="{7FF45BE8-3E5D-4352-80E3-46700F8D0AE8}" destId="{36CA6F07-AB56-43FF-8E59-B565269609F7}" srcOrd="5" destOrd="0" presId="urn:microsoft.com/office/officeart/2018/2/layout/IconVerticalSolidList"/>
    <dgm:cxn modelId="{F886187B-D6C3-467D-BF54-83FF3ACEB2D1}" type="presParOf" srcId="{7FF45BE8-3E5D-4352-80E3-46700F8D0AE8}" destId="{AF2AFB4A-2C8F-4C51-836D-735B42E37142}" srcOrd="6" destOrd="0" presId="urn:microsoft.com/office/officeart/2018/2/layout/IconVerticalSolidList"/>
    <dgm:cxn modelId="{3E493070-EF89-41CF-B915-EBB183495876}" type="presParOf" srcId="{AF2AFB4A-2C8F-4C51-836D-735B42E37142}" destId="{CC353BC9-C0DC-43CD-A27A-5704D0BFC0FA}" srcOrd="0" destOrd="0" presId="urn:microsoft.com/office/officeart/2018/2/layout/IconVerticalSolidList"/>
    <dgm:cxn modelId="{EB96D3BD-7F8E-4AB6-B9EE-3412538B9C70}" type="presParOf" srcId="{AF2AFB4A-2C8F-4C51-836D-735B42E37142}" destId="{C5236653-7BF1-47B8-A020-8ACAF8228452}" srcOrd="1" destOrd="0" presId="urn:microsoft.com/office/officeart/2018/2/layout/IconVerticalSolidList"/>
    <dgm:cxn modelId="{754E5422-A426-42FE-B72C-DD17CC3B2AB3}" type="presParOf" srcId="{AF2AFB4A-2C8F-4C51-836D-735B42E37142}" destId="{8107121D-35B9-4C18-A42A-51883A8767AE}" srcOrd="2" destOrd="0" presId="urn:microsoft.com/office/officeart/2018/2/layout/IconVerticalSolidList"/>
    <dgm:cxn modelId="{62C7EA9F-5C35-44D7-A886-76B3456CBE1E}" type="presParOf" srcId="{AF2AFB4A-2C8F-4C51-836D-735B42E37142}" destId="{CCDE5BD5-229E-40A3-A86B-A4FBF91594CA}" srcOrd="3" destOrd="0" presId="urn:microsoft.com/office/officeart/2018/2/layout/IconVerticalSolidList"/>
    <dgm:cxn modelId="{50EAA291-1306-48ED-A63D-D4232E894827}" type="presParOf" srcId="{7FF45BE8-3E5D-4352-80E3-46700F8D0AE8}" destId="{4B1A86AC-2DE5-48BB-B308-1F87C5707BE5}" srcOrd="7" destOrd="0" presId="urn:microsoft.com/office/officeart/2018/2/layout/IconVerticalSolidList"/>
    <dgm:cxn modelId="{C419AD64-48F1-4587-9718-7B2A99D1A23B}" type="presParOf" srcId="{7FF45BE8-3E5D-4352-80E3-46700F8D0AE8}" destId="{F7765212-C18E-4D49-8658-954B9E63F326}" srcOrd="8" destOrd="0" presId="urn:microsoft.com/office/officeart/2018/2/layout/IconVerticalSolidList"/>
    <dgm:cxn modelId="{097D2626-4225-41E3-ABDD-56EB4AB0E739}" type="presParOf" srcId="{F7765212-C18E-4D49-8658-954B9E63F326}" destId="{01104D86-70B2-44DE-A7A0-83572E7DDEDB}" srcOrd="0" destOrd="0" presId="urn:microsoft.com/office/officeart/2018/2/layout/IconVerticalSolidList"/>
    <dgm:cxn modelId="{BCFA7F2B-63F5-4AEE-9B39-68C95CCF6CEE}" type="presParOf" srcId="{F7765212-C18E-4D49-8658-954B9E63F326}" destId="{6CDF2D24-A894-49F3-86FC-790EDC49EE69}" srcOrd="1" destOrd="0" presId="urn:microsoft.com/office/officeart/2018/2/layout/IconVerticalSolidList"/>
    <dgm:cxn modelId="{4D5CE6E6-00FB-4B72-AB53-57AD924A9425}" type="presParOf" srcId="{F7765212-C18E-4D49-8658-954B9E63F326}" destId="{1E9A962F-78B1-49AD-B63B-CB2BD567228D}" srcOrd="2" destOrd="0" presId="urn:microsoft.com/office/officeart/2018/2/layout/IconVerticalSolidList"/>
    <dgm:cxn modelId="{7EAC3BBC-E330-4C84-83AE-E148057084EF}" type="presParOf" srcId="{F7765212-C18E-4D49-8658-954B9E63F326}" destId="{E105C79D-8409-4B04-994C-4F83E10F3580}" srcOrd="3" destOrd="0" presId="urn:microsoft.com/office/officeart/2018/2/layout/IconVerticalSolidList"/>
    <dgm:cxn modelId="{A97508C5-F614-45AA-9C9F-1D3A1F80B072}" type="presParOf" srcId="{7FF45BE8-3E5D-4352-80E3-46700F8D0AE8}" destId="{F6937ADC-D0F0-495B-9386-6BF87CC5947B}" srcOrd="9" destOrd="0" presId="urn:microsoft.com/office/officeart/2018/2/layout/IconVerticalSolidList"/>
    <dgm:cxn modelId="{FAB990E4-89F6-42C7-84CD-68C410756B0A}" type="presParOf" srcId="{7FF45BE8-3E5D-4352-80E3-46700F8D0AE8}" destId="{205835FB-368C-4079-80AC-282312632863}" srcOrd="10" destOrd="0" presId="urn:microsoft.com/office/officeart/2018/2/layout/IconVerticalSolidList"/>
    <dgm:cxn modelId="{CEFD1AAA-C93B-441E-983A-715175E6B666}" type="presParOf" srcId="{205835FB-368C-4079-80AC-282312632863}" destId="{5CCD3423-B3EA-41BE-AC07-E70DB23B5B9B}" srcOrd="0" destOrd="0" presId="urn:microsoft.com/office/officeart/2018/2/layout/IconVerticalSolidList"/>
    <dgm:cxn modelId="{65C1E021-F980-48CB-BCED-05A0934C3C54}" type="presParOf" srcId="{205835FB-368C-4079-80AC-282312632863}" destId="{EA58F078-A412-4141-8FD0-807883BD9620}" srcOrd="1" destOrd="0" presId="urn:microsoft.com/office/officeart/2018/2/layout/IconVerticalSolidList"/>
    <dgm:cxn modelId="{741CC1CC-8DAE-4D56-8F77-16A1DC701F79}" type="presParOf" srcId="{205835FB-368C-4079-80AC-282312632863}" destId="{F18C8B75-C0F8-4CCF-92D8-4FC36EE64BB0}" srcOrd="2" destOrd="0" presId="urn:microsoft.com/office/officeart/2018/2/layout/IconVerticalSolidList"/>
    <dgm:cxn modelId="{AA45B167-5508-4AC1-BDFE-C7231F81516E}" type="presParOf" srcId="{205835FB-368C-4079-80AC-282312632863}" destId="{6D0164EF-5D17-438F-B88F-27EE1AD6545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440AAD-67E0-46B3-A6B0-4C1361BF6DDC}" type="doc">
      <dgm:prSet loTypeId="urn:microsoft.com/office/officeart/2005/8/layout/list1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46DEF7F-8B6F-4632-85F1-71EBE031CAD3}">
      <dgm:prSet custT="1"/>
      <dgm:spPr/>
      <dgm:t>
        <a:bodyPr/>
        <a:lstStyle/>
        <a:p>
          <a:r>
            <a:rPr lang="en-US" sz="1800" b="1" dirty="0"/>
            <a:t>Apply online per previous slide</a:t>
          </a:r>
          <a:br>
            <a:rPr lang="en-US" sz="1800" dirty="0"/>
          </a:br>
          <a:endParaRPr lang="en-US" sz="1800" dirty="0"/>
        </a:p>
      </dgm:t>
    </dgm:pt>
    <dgm:pt modelId="{8B978F4C-68A2-4422-970C-65BF4A05B3AC}" type="parTrans" cxnId="{B0EACF73-644D-45FC-AB82-C2E5E62C0F14}">
      <dgm:prSet/>
      <dgm:spPr/>
      <dgm:t>
        <a:bodyPr/>
        <a:lstStyle/>
        <a:p>
          <a:endParaRPr lang="en-US"/>
        </a:p>
      </dgm:t>
    </dgm:pt>
    <dgm:pt modelId="{D0979B4F-4EDC-4226-AC14-6C1152B9EFD5}" type="sibTrans" cxnId="{B0EACF73-644D-45FC-AB82-C2E5E62C0F14}">
      <dgm:prSet/>
      <dgm:spPr/>
      <dgm:t>
        <a:bodyPr/>
        <a:lstStyle/>
        <a:p>
          <a:endParaRPr lang="en-US"/>
        </a:p>
      </dgm:t>
    </dgm:pt>
    <dgm:pt modelId="{97BE7BCC-50D8-40FF-ABA5-79724111953A}">
      <dgm:prSet custT="1"/>
      <dgm:spPr/>
      <dgm:t>
        <a:bodyPr/>
        <a:lstStyle/>
        <a:p>
          <a:r>
            <a:rPr lang="en-US" sz="1800" b="1" dirty="0"/>
            <a:t>Loan Processing Decision</a:t>
          </a:r>
        </a:p>
      </dgm:t>
    </dgm:pt>
    <dgm:pt modelId="{6242A880-B4BC-4046-8DEB-ED786001B9ED}" type="parTrans" cxnId="{16F7FDFF-29C4-4332-9B19-ED93AF6CA1FF}">
      <dgm:prSet/>
      <dgm:spPr/>
      <dgm:t>
        <a:bodyPr/>
        <a:lstStyle/>
        <a:p>
          <a:endParaRPr lang="en-US"/>
        </a:p>
      </dgm:t>
    </dgm:pt>
    <dgm:pt modelId="{E5644E42-D9E2-4CAA-9C1B-1A8AE12CEF7A}" type="sibTrans" cxnId="{16F7FDFF-29C4-4332-9B19-ED93AF6CA1FF}">
      <dgm:prSet/>
      <dgm:spPr/>
      <dgm:t>
        <a:bodyPr/>
        <a:lstStyle/>
        <a:p>
          <a:endParaRPr lang="en-US"/>
        </a:p>
      </dgm:t>
    </dgm:pt>
    <dgm:pt modelId="{634699DF-4450-4764-87D6-484960C84755}">
      <dgm:prSet custT="1"/>
      <dgm:spPr/>
      <dgm:t>
        <a:bodyPr/>
        <a:lstStyle/>
        <a:p>
          <a:r>
            <a:rPr lang="en-US" sz="1800" dirty="0"/>
            <a:t>Information is verified and credit checked</a:t>
          </a:r>
        </a:p>
      </dgm:t>
    </dgm:pt>
    <dgm:pt modelId="{CE393D0B-B1C7-4609-9AEC-7D721C8F8320}" type="parTrans" cxnId="{7A251BFE-C0FC-413A-AE2F-4073B503BEE7}">
      <dgm:prSet/>
      <dgm:spPr/>
      <dgm:t>
        <a:bodyPr/>
        <a:lstStyle/>
        <a:p>
          <a:endParaRPr lang="en-US"/>
        </a:p>
      </dgm:t>
    </dgm:pt>
    <dgm:pt modelId="{C15AD02D-FB0A-4C1C-AAD7-52581F51C870}" type="sibTrans" cxnId="{7A251BFE-C0FC-413A-AE2F-4073B503BEE7}">
      <dgm:prSet/>
      <dgm:spPr/>
      <dgm:t>
        <a:bodyPr/>
        <a:lstStyle/>
        <a:p>
          <a:endParaRPr lang="en-US"/>
        </a:p>
      </dgm:t>
    </dgm:pt>
    <dgm:pt modelId="{7CE7DD4F-5392-4C4B-9456-69AC68371A7B}">
      <dgm:prSet custT="1"/>
      <dgm:spPr/>
      <dgm:t>
        <a:bodyPr/>
        <a:lstStyle/>
        <a:p>
          <a:r>
            <a:rPr lang="en-US" sz="1800" dirty="0"/>
            <a:t>Forecasts are completed to determine the EIDL amount</a:t>
          </a:r>
        </a:p>
      </dgm:t>
    </dgm:pt>
    <dgm:pt modelId="{DF9ED14F-8C8D-4D00-AC41-BD4D9EF838F8}" type="parTrans" cxnId="{C6732392-D6D5-478B-82AA-45F9DE014E5F}">
      <dgm:prSet/>
      <dgm:spPr/>
      <dgm:t>
        <a:bodyPr/>
        <a:lstStyle/>
        <a:p>
          <a:endParaRPr lang="en-US"/>
        </a:p>
      </dgm:t>
    </dgm:pt>
    <dgm:pt modelId="{9588D558-A2A2-4758-9907-20E044AE0A0B}" type="sibTrans" cxnId="{C6732392-D6D5-478B-82AA-45F9DE014E5F}">
      <dgm:prSet/>
      <dgm:spPr/>
      <dgm:t>
        <a:bodyPr/>
        <a:lstStyle/>
        <a:p>
          <a:endParaRPr lang="en-US"/>
        </a:p>
      </dgm:t>
    </dgm:pt>
    <dgm:pt modelId="{A723F920-CC37-40FA-8425-22178E6757B8}">
      <dgm:prSet custT="1"/>
      <dgm:spPr/>
      <dgm:t>
        <a:bodyPr/>
        <a:lstStyle/>
        <a:p>
          <a:r>
            <a:rPr lang="en-US" sz="1800" dirty="0"/>
            <a:t>A loan officer contacts you to make recommendation and discuss next steps</a:t>
          </a:r>
        </a:p>
      </dgm:t>
    </dgm:pt>
    <dgm:pt modelId="{67C68DF9-A78C-4B7A-9C50-91C2A2075863}" type="parTrans" cxnId="{CF8FA24C-846E-4610-A229-AE1A248595DF}">
      <dgm:prSet/>
      <dgm:spPr/>
      <dgm:t>
        <a:bodyPr/>
        <a:lstStyle/>
        <a:p>
          <a:endParaRPr lang="en-US"/>
        </a:p>
      </dgm:t>
    </dgm:pt>
    <dgm:pt modelId="{7C55C263-2999-4E03-9CBC-EAF69527E35F}" type="sibTrans" cxnId="{CF8FA24C-846E-4610-A229-AE1A248595DF}">
      <dgm:prSet/>
      <dgm:spPr/>
      <dgm:t>
        <a:bodyPr/>
        <a:lstStyle/>
        <a:p>
          <a:endParaRPr lang="en-US"/>
        </a:p>
      </dgm:t>
    </dgm:pt>
    <dgm:pt modelId="{82279D57-6A87-4467-93A1-B6FC2BEB66E7}">
      <dgm:prSet custT="1"/>
      <dgm:spPr/>
      <dgm:t>
        <a:bodyPr/>
        <a:lstStyle/>
        <a:p>
          <a:r>
            <a:rPr lang="en-US" sz="1800" dirty="0"/>
            <a:t>Decision normally takes up to 4 weeks</a:t>
          </a:r>
        </a:p>
      </dgm:t>
    </dgm:pt>
    <dgm:pt modelId="{208BAF45-43DF-439B-93C7-D425BD7ED0B3}" type="parTrans" cxnId="{C626A745-E2D2-4651-BEC6-64E98492F2CE}">
      <dgm:prSet/>
      <dgm:spPr/>
      <dgm:t>
        <a:bodyPr/>
        <a:lstStyle/>
        <a:p>
          <a:endParaRPr lang="en-US"/>
        </a:p>
      </dgm:t>
    </dgm:pt>
    <dgm:pt modelId="{21820BF0-BD75-4DE7-9A1A-EA992B4DEED1}" type="sibTrans" cxnId="{C626A745-E2D2-4651-BEC6-64E98492F2CE}">
      <dgm:prSet/>
      <dgm:spPr/>
      <dgm:t>
        <a:bodyPr/>
        <a:lstStyle/>
        <a:p>
          <a:endParaRPr lang="en-US"/>
        </a:p>
      </dgm:t>
    </dgm:pt>
    <dgm:pt modelId="{451D3700-2D1D-488B-A2B6-7F0EC7EF35D3}">
      <dgm:prSet custT="1"/>
      <dgm:spPr/>
      <dgm:t>
        <a:bodyPr/>
        <a:lstStyle/>
        <a:p>
          <a:r>
            <a:rPr lang="en-US" sz="1800" b="1" dirty="0"/>
            <a:t>Loan Closes and Funds Disbursed</a:t>
          </a:r>
        </a:p>
      </dgm:t>
    </dgm:pt>
    <dgm:pt modelId="{3D93A8B7-A8D1-4135-9896-E268648A8A3F}" type="parTrans" cxnId="{9A72865F-3F75-4279-81CB-50038F1E97CC}">
      <dgm:prSet/>
      <dgm:spPr/>
      <dgm:t>
        <a:bodyPr/>
        <a:lstStyle/>
        <a:p>
          <a:endParaRPr lang="en-US"/>
        </a:p>
      </dgm:t>
    </dgm:pt>
    <dgm:pt modelId="{092E8EA1-93B9-4FC0-A893-C86D543318B4}" type="sibTrans" cxnId="{9A72865F-3F75-4279-81CB-50038F1E97CC}">
      <dgm:prSet/>
      <dgm:spPr/>
      <dgm:t>
        <a:bodyPr/>
        <a:lstStyle/>
        <a:p>
          <a:endParaRPr lang="en-US"/>
        </a:p>
      </dgm:t>
    </dgm:pt>
    <dgm:pt modelId="{F259CABC-EC1A-4C71-9539-F9335580D6EC}">
      <dgm:prSet custT="1"/>
      <dgm:spPr/>
      <dgm:t>
        <a:bodyPr/>
        <a:lstStyle/>
        <a:p>
          <a:r>
            <a:rPr lang="en-US" sz="1800"/>
            <a:t>Sign and Submit Loan Documents</a:t>
          </a:r>
        </a:p>
      </dgm:t>
    </dgm:pt>
    <dgm:pt modelId="{96AF4CDB-6B33-4B16-91D6-F87F792B0EDE}" type="parTrans" cxnId="{EC353F76-D479-4470-864A-A39BD18F7748}">
      <dgm:prSet/>
      <dgm:spPr/>
      <dgm:t>
        <a:bodyPr/>
        <a:lstStyle/>
        <a:p>
          <a:endParaRPr lang="en-US"/>
        </a:p>
      </dgm:t>
    </dgm:pt>
    <dgm:pt modelId="{33BB6F05-0045-4C03-9A36-33D2B1CCB793}" type="sibTrans" cxnId="{EC353F76-D479-4470-864A-A39BD18F7748}">
      <dgm:prSet/>
      <dgm:spPr/>
      <dgm:t>
        <a:bodyPr/>
        <a:lstStyle/>
        <a:p>
          <a:endParaRPr lang="en-US"/>
        </a:p>
      </dgm:t>
    </dgm:pt>
    <dgm:pt modelId="{0D66F913-4EDB-4277-9628-FAE71D97209B}">
      <dgm:prSet custT="1"/>
      <dgm:spPr/>
      <dgm:t>
        <a:bodyPr/>
        <a:lstStyle/>
        <a:p>
          <a:r>
            <a:rPr lang="en-US" sz="1800"/>
            <a:t>Initial disbursement of $25K within 5 days</a:t>
          </a:r>
        </a:p>
      </dgm:t>
    </dgm:pt>
    <dgm:pt modelId="{6AEAD83E-B3EC-43E2-ADC5-31A1B49B013B}" type="parTrans" cxnId="{B1791C68-DAD6-43C1-A900-1998827EFEC4}">
      <dgm:prSet/>
      <dgm:spPr/>
      <dgm:t>
        <a:bodyPr/>
        <a:lstStyle/>
        <a:p>
          <a:endParaRPr lang="en-US"/>
        </a:p>
      </dgm:t>
    </dgm:pt>
    <dgm:pt modelId="{0F83117E-1BF4-449D-AF07-5AC6E893CB68}" type="sibTrans" cxnId="{B1791C68-DAD6-43C1-A900-1998827EFEC4}">
      <dgm:prSet/>
      <dgm:spPr/>
      <dgm:t>
        <a:bodyPr/>
        <a:lstStyle/>
        <a:p>
          <a:endParaRPr lang="en-US"/>
        </a:p>
      </dgm:t>
    </dgm:pt>
    <dgm:pt modelId="{AEDA762D-29B8-4223-B88E-CCC90D546084}">
      <dgm:prSet custT="1"/>
      <dgm:spPr/>
      <dgm:t>
        <a:bodyPr/>
        <a:lstStyle/>
        <a:p>
          <a:r>
            <a:rPr lang="en-US" sz="1800" dirty="0"/>
            <a:t>A Case Manager is assigned that will help you with the rest</a:t>
          </a:r>
          <a:br>
            <a:rPr lang="en-US" sz="1800" dirty="0"/>
          </a:br>
          <a:endParaRPr lang="en-US" sz="1800" dirty="0"/>
        </a:p>
      </dgm:t>
    </dgm:pt>
    <dgm:pt modelId="{9AD4FCCE-6BA0-4F4A-A7E0-BFE5C6995BEF}" type="parTrans" cxnId="{E34AFD48-BE55-42A1-BADF-2BD64A0E6B6E}">
      <dgm:prSet/>
      <dgm:spPr/>
      <dgm:t>
        <a:bodyPr/>
        <a:lstStyle/>
        <a:p>
          <a:endParaRPr lang="en-US"/>
        </a:p>
      </dgm:t>
    </dgm:pt>
    <dgm:pt modelId="{A81F82E7-8662-4EBE-9750-FB647DD2D767}" type="sibTrans" cxnId="{E34AFD48-BE55-42A1-BADF-2BD64A0E6B6E}">
      <dgm:prSet/>
      <dgm:spPr/>
      <dgm:t>
        <a:bodyPr/>
        <a:lstStyle/>
        <a:p>
          <a:endParaRPr lang="en-US"/>
        </a:p>
      </dgm:t>
    </dgm:pt>
    <dgm:pt modelId="{115733B5-D7D2-4BED-9069-D94EE9F767E4}" type="pres">
      <dgm:prSet presAssocID="{08440AAD-67E0-46B3-A6B0-4C1361BF6DDC}" presName="linear" presStyleCnt="0">
        <dgm:presLayoutVars>
          <dgm:dir/>
          <dgm:animLvl val="lvl"/>
          <dgm:resizeHandles val="exact"/>
        </dgm:presLayoutVars>
      </dgm:prSet>
      <dgm:spPr/>
    </dgm:pt>
    <dgm:pt modelId="{05F8E3A8-C7A3-4743-B4D8-762B5E2B96F4}" type="pres">
      <dgm:prSet presAssocID="{A46DEF7F-8B6F-4632-85F1-71EBE031CAD3}" presName="parentLin" presStyleCnt="0"/>
      <dgm:spPr/>
    </dgm:pt>
    <dgm:pt modelId="{C633C905-EB39-4CD4-AECE-9A00D047921D}" type="pres">
      <dgm:prSet presAssocID="{A46DEF7F-8B6F-4632-85F1-71EBE031CAD3}" presName="parentLeftMargin" presStyleLbl="node1" presStyleIdx="0" presStyleCnt="3"/>
      <dgm:spPr/>
    </dgm:pt>
    <dgm:pt modelId="{271DB866-DDBC-45FE-8E88-5F5C31ED8EB7}" type="pres">
      <dgm:prSet presAssocID="{A46DEF7F-8B6F-4632-85F1-71EBE031CAD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19D7778-5D39-45A7-93BC-0F1CB14F1A14}" type="pres">
      <dgm:prSet presAssocID="{A46DEF7F-8B6F-4632-85F1-71EBE031CAD3}" presName="negativeSpace" presStyleCnt="0"/>
      <dgm:spPr/>
    </dgm:pt>
    <dgm:pt modelId="{6E4B8840-D3A3-488A-9AF3-33841785B5E6}" type="pres">
      <dgm:prSet presAssocID="{A46DEF7F-8B6F-4632-85F1-71EBE031CAD3}" presName="childText" presStyleLbl="conFgAcc1" presStyleIdx="0" presStyleCnt="3">
        <dgm:presLayoutVars>
          <dgm:bulletEnabled val="1"/>
        </dgm:presLayoutVars>
      </dgm:prSet>
      <dgm:spPr/>
    </dgm:pt>
    <dgm:pt modelId="{E49C45D0-56EE-440F-A4B0-8CCAA114AF8A}" type="pres">
      <dgm:prSet presAssocID="{D0979B4F-4EDC-4226-AC14-6C1152B9EFD5}" presName="spaceBetweenRectangles" presStyleCnt="0"/>
      <dgm:spPr/>
    </dgm:pt>
    <dgm:pt modelId="{FDB65613-1CE4-495B-B17F-268E311778B5}" type="pres">
      <dgm:prSet presAssocID="{97BE7BCC-50D8-40FF-ABA5-79724111953A}" presName="parentLin" presStyleCnt="0"/>
      <dgm:spPr/>
    </dgm:pt>
    <dgm:pt modelId="{2766C80B-922B-4F52-BE14-0DAD60CC8680}" type="pres">
      <dgm:prSet presAssocID="{97BE7BCC-50D8-40FF-ABA5-79724111953A}" presName="parentLeftMargin" presStyleLbl="node1" presStyleIdx="0" presStyleCnt="3"/>
      <dgm:spPr/>
    </dgm:pt>
    <dgm:pt modelId="{2489C880-9C75-4839-94D8-7848B0D68AEC}" type="pres">
      <dgm:prSet presAssocID="{97BE7BCC-50D8-40FF-ABA5-79724111953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391C6F5-D88A-4BB5-9FFB-D125844B2DFA}" type="pres">
      <dgm:prSet presAssocID="{97BE7BCC-50D8-40FF-ABA5-79724111953A}" presName="negativeSpace" presStyleCnt="0"/>
      <dgm:spPr/>
    </dgm:pt>
    <dgm:pt modelId="{05B0FA6B-3A16-4D02-9926-BCB8B09EA14B}" type="pres">
      <dgm:prSet presAssocID="{97BE7BCC-50D8-40FF-ABA5-79724111953A}" presName="childText" presStyleLbl="conFgAcc1" presStyleIdx="1" presStyleCnt="3">
        <dgm:presLayoutVars>
          <dgm:bulletEnabled val="1"/>
        </dgm:presLayoutVars>
      </dgm:prSet>
      <dgm:spPr/>
    </dgm:pt>
    <dgm:pt modelId="{F30A3E46-189A-4D04-9C3B-AE2C78265216}" type="pres">
      <dgm:prSet presAssocID="{E5644E42-D9E2-4CAA-9C1B-1A8AE12CEF7A}" presName="spaceBetweenRectangles" presStyleCnt="0"/>
      <dgm:spPr/>
    </dgm:pt>
    <dgm:pt modelId="{CC794B9A-0747-4DC3-BE52-AB910C175702}" type="pres">
      <dgm:prSet presAssocID="{451D3700-2D1D-488B-A2B6-7F0EC7EF35D3}" presName="parentLin" presStyleCnt="0"/>
      <dgm:spPr/>
    </dgm:pt>
    <dgm:pt modelId="{2CE9CDF2-5775-417F-A6B1-1B29FE5526B1}" type="pres">
      <dgm:prSet presAssocID="{451D3700-2D1D-488B-A2B6-7F0EC7EF35D3}" presName="parentLeftMargin" presStyleLbl="node1" presStyleIdx="1" presStyleCnt="3"/>
      <dgm:spPr/>
    </dgm:pt>
    <dgm:pt modelId="{CBE271C5-D548-4B82-9A8C-B90E19A187FA}" type="pres">
      <dgm:prSet presAssocID="{451D3700-2D1D-488B-A2B6-7F0EC7EF35D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89DD40D-458E-4C37-95B2-86F3F1F13287}" type="pres">
      <dgm:prSet presAssocID="{451D3700-2D1D-488B-A2B6-7F0EC7EF35D3}" presName="negativeSpace" presStyleCnt="0"/>
      <dgm:spPr/>
    </dgm:pt>
    <dgm:pt modelId="{BBF58F5C-8632-4497-9961-E30D740B67BE}" type="pres">
      <dgm:prSet presAssocID="{451D3700-2D1D-488B-A2B6-7F0EC7EF35D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7309F00-6079-4934-A58D-C7658878F78E}" type="presOf" srcId="{0D66F913-4EDB-4277-9628-FAE71D97209B}" destId="{BBF58F5C-8632-4497-9961-E30D740B67BE}" srcOrd="0" destOrd="1" presId="urn:microsoft.com/office/officeart/2005/8/layout/list1"/>
    <dgm:cxn modelId="{3B603909-3201-478E-95E2-5BB717223CEF}" type="presOf" srcId="{F259CABC-EC1A-4C71-9539-F9335580D6EC}" destId="{BBF58F5C-8632-4497-9961-E30D740B67BE}" srcOrd="0" destOrd="0" presId="urn:microsoft.com/office/officeart/2005/8/layout/list1"/>
    <dgm:cxn modelId="{758BA614-69CE-4EC5-94BD-57C19FEC77CA}" type="presOf" srcId="{A723F920-CC37-40FA-8425-22178E6757B8}" destId="{05B0FA6B-3A16-4D02-9926-BCB8B09EA14B}" srcOrd="0" destOrd="2" presId="urn:microsoft.com/office/officeart/2005/8/layout/list1"/>
    <dgm:cxn modelId="{7B1A6724-D357-43E0-AD36-9BCD14F41AC4}" type="presOf" srcId="{451D3700-2D1D-488B-A2B6-7F0EC7EF35D3}" destId="{2CE9CDF2-5775-417F-A6B1-1B29FE5526B1}" srcOrd="0" destOrd="0" presId="urn:microsoft.com/office/officeart/2005/8/layout/list1"/>
    <dgm:cxn modelId="{0A5E8324-F322-4E72-9C17-1143E78985AB}" type="presOf" srcId="{451D3700-2D1D-488B-A2B6-7F0EC7EF35D3}" destId="{CBE271C5-D548-4B82-9A8C-B90E19A187FA}" srcOrd="1" destOrd="0" presId="urn:microsoft.com/office/officeart/2005/8/layout/list1"/>
    <dgm:cxn modelId="{9A72865F-3F75-4279-81CB-50038F1E97CC}" srcId="{08440AAD-67E0-46B3-A6B0-4C1361BF6DDC}" destId="{451D3700-2D1D-488B-A2B6-7F0EC7EF35D3}" srcOrd="2" destOrd="0" parTransId="{3D93A8B7-A8D1-4135-9896-E268648A8A3F}" sibTransId="{092E8EA1-93B9-4FC0-A893-C86D543318B4}"/>
    <dgm:cxn modelId="{C626A745-E2D2-4651-BEC6-64E98492F2CE}" srcId="{97BE7BCC-50D8-40FF-ABA5-79724111953A}" destId="{82279D57-6A87-4467-93A1-B6FC2BEB66E7}" srcOrd="3" destOrd="0" parTransId="{208BAF45-43DF-439B-93C7-D425BD7ED0B3}" sibTransId="{21820BF0-BD75-4DE7-9A1A-EA992B4DEED1}"/>
    <dgm:cxn modelId="{69EDEA47-0B53-4FAD-8229-8F5D26AB5CB1}" type="presOf" srcId="{82279D57-6A87-4467-93A1-B6FC2BEB66E7}" destId="{05B0FA6B-3A16-4D02-9926-BCB8B09EA14B}" srcOrd="0" destOrd="3" presId="urn:microsoft.com/office/officeart/2005/8/layout/list1"/>
    <dgm:cxn modelId="{B1791C68-DAD6-43C1-A900-1998827EFEC4}" srcId="{451D3700-2D1D-488B-A2B6-7F0EC7EF35D3}" destId="{0D66F913-4EDB-4277-9628-FAE71D97209B}" srcOrd="1" destOrd="0" parTransId="{6AEAD83E-B3EC-43E2-ADC5-31A1B49B013B}" sibTransId="{0F83117E-1BF4-449D-AF07-5AC6E893CB68}"/>
    <dgm:cxn modelId="{E34AFD48-BE55-42A1-BADF-2BD64A0E6B6E}" srcId="{451D3700-2D1D-488B-A2B6-7F0EC7EF35D3}" destId="{AEDA762D-29B8-4223-B88E-CCC90D546084}" srcOrd="2" destOrd="0" parTransId="{9AD4FCCE-6BA0-4F4A-A7E0-BFE5C6995BEF}" sibTransId="{A81F82E7-8662-4EBE-9750-FB647DD2D767}"/>
    <dgm:cxn modelId="{CF8FA24C-846E-4610-A229-AE1A248595DF}" srcId="{97BE7BCC-50D8-40FF-ABA5-79724111953A}" destId="{A723F920-CC37-40FA-8425-22178E6757B8}" srcOrd="2" destOrd="0" parTransId="{67C68DF9-A78C-4B7A-9C50-91C2A2075863}" sibTransId="{7C55C263-2999-4E03-9CBC-EAF69527E35F}"/>
    <dgm:cxn modelId="{5F93574E-CFD2-40CA-A58B-1E301BBF7BF9}" type="presOf" srcId="{97BE7BCC-50D8-40FF-ABA5-79724111953A}" destId="{2766C80B-922B-4F52-BE14-0DAD60CC8680}" srcOrd="0" destOrd="0" presId="urn:microsoft.com/office/officeart/2005/8/layout/list1"/>
    <dgm:cxn modelId="{9016A04F-A7E5-4A99-853F-CC9E084FC60F}" type="presOf" srcId="{A46DEF7F-8B6F-4632-85F1-71EBE031CAD3}" destId="{271DB866-DDBC-45FE-8E88-5F5C31ED8EB7}" srcOrd="1" destOrd="0" presId="urn:microsoft.com/office/officeart/2005/8/layout/list1"/>
    <dgm:cxn modelId="{B0EACF73-644D-45FC-AB82-C2E5E62C0F14}" srcId="{08440AAD-67E0-46B3-A6B0-4C1361BF6DDC}" destId="{A46DEF7F-8B6F-4632-85F1-71EBE031CAD3}" srcOrd="0" destOrd="0" parTransId="{8B978F4C-68A2-4422-970C-65BF4A05B3AC}" sibTransId="{D0979B4F-4EDC-4226-AC14-6C1152B9EFD5}"/>
    <dgm:cxn modelId="{EC353F76-D479-4470-864A-A39BD18F7748}" srcId="{451D3700-2D1D-488B-A2B6-7F0EC7EF35D3}" destId="{F259CABC-EC1A-4C71-9539-F9335580D6EC}" srcOrd="0" destOrd="0" parTransId="{96AF4CDB-6B33-4B16-91D6-F87F792B0EDE}" sibTransId="{33BB6F05-0045-4C03-9A36-33D2B1CCB793}"/>
    <dgm:cxn modelId="{58876881-6514-4353-8008-069C35342D3E}" type="presOf" srcId="{AEDA762D-29B8-4223-B88E-CCC90D546084}" destId="{BBF58F5C-8632-4497-9961-E30D740B67BE}" srcOrd="0" destOrd="2" presId="urn:microsoft.com/office/officeart/2005/8/layout/list1"/>
    <dgm:cxn modelId="{C6732392-D6D5-478B-82AA-45F9DE014E5F}" srcId="{97BE7BCC-50D8-40FF-ABA5-79724111953A}" destId="{7CE7DD4F-5392-4C4B-9456-69AC68371A7B}" srcOrd="1" destOrd="0" parTransId="{DF9ED14F-8C8D-4D00-AC41-BD4D9EF838F8}" sibTransId="{9588D558-A2A2-4758-9907-20E044AE0A0B}"/>
    <dgm:cxn modelId="{60668CAB-2A03-497F-944C-1D02B75AA38F}" type="presOf" srcId="{634699DF-4450-4764-87D6-484960C84755}" destId="{05B0FA6B-3A16-4D02-9926-BCB8B09EA14B}" srcOrd="0" destOrd="0" presId="urn:microsoft.com/office/officeart/2005/8/layout/list1"/>
    <dgm:cxn modelId="{21D63FBD-A1F1-43A0-B909-C43CF440458C}" type="presOf" srcId="{97BE7BCC-50D8-40FF-ABA5-79724111953A}" destId="{2489C880-9C75-4839-94D8-7848B0D68AEC}" srcOrd="1" destOrd="0" presId="urn:microsoft.com/office/officeart/2005/8/layout/list1"/>
    <dgm:cxn modelId="{C63ED9CE-959E-48E7-B5D1-CAFDD07163D2}" type="presOf" srcId="{08440AAD-67E0-46B3-A6B0-4C1361BF6DDC}" destId="{115733B5-D7D2-4BED-9069-D94EE9F767E4}" srcOrd="0" destOrd="0" presId="urn:microsoft.com/office/officeart/2005/8/layout/list1"/>
    <dgm:cxn modelId="{AFBAC6D6-5AA7-411F-B1C3-10D99F110C25}" type="presOf" srcId="{A46DEF7F-8B6F-4632-85F1-71EBE031CAD3}" destId="{C633C905-EB39-4CD4-AECE-9A00D047921D}" srcOrd="0" destOrd="0" presId="urn:microsoft.com/office/officeart/2005/8/layout/list1"/>
    <dgm:cxn modelId="{8EA29CEF-D51D-4E64-B7C9-BE676AA5ED87}" type="presOf" srcId="{7CE7DD4F-5392-4C4B-9456-69AC68371A7B}" destId="{05B0FA6B-3A16-4D02-9926-BCB8B09EA14B}" srcOrd="0" destOrd="1" presId="urn:microsoft.com/office/officeart/2005/8/layout/list1"/>
    <dgm:cxn modelId="{7A251BFE-C0FC-413A-AE2F-4073B503BEE7}" srcId="{97BE7BCC-50D8-40FF-ABA5-79724111953A}" destId="{634699DF-4450-4764-87D6-484960C84755}" srcOrd="0" destOrd="0" parTransId="{CE393D0B-B1C7-4609-9AEC-7D721C8F8320}" sibTransId="{C15AD02D-FB0A-4C1C-AAD7-52581F51C870}"/>
    <dgm:cxn modelId="{16F7FDFF-29C4-4332-9B19-ED93AF6CA1FF}" srcId="{08440AAD-67E0-46B3-A6B0-4C1361BF6DDC}" destId="{97BE7BCC-50D8-40FF-ABA5-79724111953A}" srcOrd="1" destOrd="0" parTransId="{6242A880-B4BC-4046-8DEB-ED786001B9ED}" sibTransId="{E5644E42-D9E2-4CAA-9C1B-1A8AE12CEF7A}"/>
    <dgm:cxn modelId="{903BED0C-BFFB-4E4B-B272-5118BDB36C4E}" type="presParOf" srcId="{115733B5-D7D2-4BED-9069-D94EE9F767E4}" destId="{05F8E3A8-C7A3-4743-B4D8-762B5E2B96F4}" srcOrd="0" destOrd="0" presId="urn:microsoft.com/office/officeart/2005/8/layout/list1"/>
    <dgm:cxn modelId="{BFBB410B-8587-40ED-B553-41FFC338D95A}" type="presParOf" srcId="{05F8E3A8-C7A3-4743-B4D8-762B5E2B96F4}" destId="{C633C905-EB39-4CD4-AECE-9A00D047921D}" srcOrd="0" destOrd="0" presId="urn:microsoft.com/office/officeart/2005/8/layout/list1"/>
    <dgm:cxn modelId="{2AF19CBE-98A0-4B30-9D73-48B1C8FA8139}" type="presParOf" srcId="{05F8E3A8-C7A3-4743-B4D8-762B5E2B96F4}" destId="{271DB866-DDBC-45FE-8E88-5F5C31ED8EB7}" srcOrd="1" destOrd="0" presId="urn:microsoft.com/office/officeart/2005/8/layout/list1"/>
    <dgm:cxn modelId="{BEC8F516-D86B-4942-B907-9C735E46E3BA}" type="presParOf" srcId="{115733B5-D7D2-4BED-9069-D94EE9F767E4}" destId="{719D7778-5D39-45A7-93BC-0F1CB14F1A14}" srcOrd="1" destOrd="0" presId="urn:microsoft.com/office/officeart/2005/8/layout/list1"/>
    <dgm:cxn modelId="{5379258F-D980-46CC-B12C-D72460E4C05F}" type="presParOf" srcId="{115733B5-D7D2-4BED-9069-D94EE9F767E4}" destId="{6E4B8840-D3A3-488A-9AF3-33841785B5E6}" srcOrd="2" destOrd="0" presId="urn:microsoft.com/office/officeart/2005/8/layout/list1"/>
    <dgm:cxn modelId="{FBC69228-8DAC-4DDC-AF86-C63E2E9EC866}" type="presParOf" srcId="{115733B5-D7D2-4BED-9069-D94EE9F767E4}" destId="{E49C45D0-56EE-440F-A4B0-8CCAA114AF8A}" srcOrd="3" destOrd="0" presId="urn:microsoft.com/office/officeart/2005/8/layout/list1"/>
    <dgm:cxn modelId="{217B27F5-4339-471D-B360-7E2A8A96E911}" type="presParOf" srcId="{115733B5-D7D2-4BED-9069-D94EE9F767E4}" destId="{FDB65613-1CE4-495B-B17F-268E311778B5}" srcOrd="4" destOrd="0" presId="urn:microsoft.com/office/officeart/2005/8/layout/list1"/>
    <dgm:cxn modelId="{97A82B51-6564-40AB-B9F7-2FF177C33BB1}" type="presParOf" srcId="{FDB65613-1CE4-495B-B17F-268E311778B5}" destId="{2766C80B-922B-4F52-BE14-0DAD60CC8680}" srcOrd="0" destOrd="0" presId="urn:microsoft.com/office/officeart/2005/8/layout/list1"/>
    <dgm:cxn modelId="{8A520324-DF51-4A06-A0AA-D865EADB0810}" type="presParOf" srcId="{FDB65613-1CE4-495B-B17F-268E311778B5}" destId="{2489C880-9C75-4839-94D8-7848B0D68AEC}" srcOrd="1" destOrd="0" presId="urn:microsoft.com/office/officeart/2005/8/layout/list1"/>
    <dgm:cxn modelId="{9940965E-F0F4-4160-924E-0FA5BE9E3FDA}" type="presParOf" srcId="{115733B5-D7D2-4BED-9069-D94EE9F767E4}" destId="{0391C6F5-D88A-4BB5-9FFB-D125844B2DFA}" srcOrd="5" destOrd="0" presId="urn:microsoft.com/office/officeart/2005/8/layout/list1"/>
    <dgm:cxn modelId="{78EF956E-A813-4D73-B7AA-07570AC880AE}" type="presParOf" srcId="{115733B5-D7D2-4BED-9069-D94EE9F767E4}" destId="{05B0FA6B-3A16-4D02-9926-BCB8B09EA14B}" srcOrd="6" destOrd="0" presId="urn:microsoft.com/office/officeart/2005/8/layout/list1"/>
    <dgm:cxn modelId="{5A0F33C7-7ECB-48F4-BEDA-AC17F19D39C0}" type="presParOf" srcId="{115733B5-D7D2-4BED-9069-D94EE9F767E4}" destId="{F30A3E46-189A-4D04-9C3B-AE2C78265216}" srcOrd="7" destOrd="0" presId="urn:microsoft.com/office/officeart/2005/8/layout/list1"/>
    <dgm:cxn modelId="{35DF145E-DECC-4EDE-868F-A6583EA940A3}" type="presParOf" srcId="{115733B5-D7D2-4BED-9069-D94EE9F767E4}" destId="{CC794B9A-0747-4DC3-BE52-AB910C175702}" srcOrd="8" destOrd="0" presId="urn:microsoft.com/office/officeart/2005/8/layout/list1"/>
    <dgm:cxn modelId="{002F5CA6-B251-42D5-A4BC-A753F23B7A34}" type="presParOf" srcId="{CC794B9A-0747-4DC3-BE52-AB910C175702}" destId="{2CE9CDF2-5775-417F-A6B1-1B29FE5526B1}" srcOrd="0" destOrd="0" presId="urn:microsoft.com/office/officeart/2005/8/layout/list1"/>
    <dgm:cxn modelId="{2E8E6A40-F654-4341-B60B-4AAEC414D621}" type="presParOf" srcId="{CC794B9A-0747-4DC3-BE52-AB910C175702}" destId="{CBE271C5-D548-4B82-9A8C-B90E19A187FA}" srcOrd="1" destOrd="0" presId="urn:microsoft.com/office/officeart/2005/8/layout/list1"/>
    <dgm:cxn modelId="{F55A95AE-1602-49B5-A953-59F08333F9E9}" type="presParOf" srcId="{115733B5-D7D2-4BED-9069-D94EE9F767E4}" destId="{F89DD40D-458E-4C37-95B2-86F3F1F13287}" srcOrd="9" destOrd="0" presId="urn:microsoft.com/office/officeart/2005/8/layout/list1"/>
    <dgm:cxn modelId="{0186E742-C72D-4689-8B96-31BD73A58A8C}" type="presParOf" srcId="{115733B5-D7D2-4BED-9069-D94EE9F767E4}" destId="{BBF58F5C-8632-4497-9961-E30D740B67B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2D502AD-4F46-48F0-A496-FCB8D356163A}" type="doc">
      <dgm:prSet loTypeId="urn:microsoft.com/office/officeart/2005/8/layout/list1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BC466FC-5994-4A95-BFCA-F7C357CC037B}">
      <dgm:prSet/>
      <dgm:spPr/>
      <dgm:t>
        <a:bodyPr/>
        <a:lstStyle/>
        <a:p>
          <a:r>
            <a:rPr lang="en-US" dirty="0"/>
            <a:t>Can be useful while you are waiting on EIDL disbursement</a:t>
          </a:r>
        </a:p>
      </dgm:t>
    </dgm:pt>
    <dgm:pt modelId="{8412D0C1-0140-4015-83D1-F80457D094ED}" type="parTrans" cxnId="{5A6FB4EA-41B0-4C44-AE92-D5DEAB58079E}">
      <dgm:prSet/>
      <dgm:spPr/>
      <dgm:t>
        <a:bodyPr/>
        <a:lstStyle/>
        <a:p>
          <a:endParaRPr lang="en-US"/>
        </a:p>
      </dgm:t>
    </dgm:pt>
    <dgm:pt modelId="{29F3F631-2A5F-452C-A869-1F198ADD13BD}" type="sibTrans" cxnId="{5A6FB4EA-41B0-4C44-AE92-D5DEAB58079E}">
      <dgm:prSet/>
      <dgm:spPr/>
      <dgm:t>
        <a:bodyPr/>
        <a:lstStyle/>
        <a:p>
          <a:endParaRPr lang="en-US"/>
        </a:p>
      </dgm:t>
    </dgm:pt>
    <dgm:pt modelId="{4CDAF9B4-1BC7-4311-A0FA-50CC9986AA0F}">
      <dgm:prSet/>
      <dgm:spPr/>
      <dgm:t>
        <a:bodyPr/>
        <a:lstStyle/>
        <a:p>
          <a:r>
            <a:rPr lang="en-US"/>
            <a:t>The application itself</a:t>
          </a:r>
        </a:p>
      </dgm:t>
    </dgm:pt>
    <dgm:pt modelId="{AA8B7151-0A6D-46FB-BFE4-20B34D82FB06}" type="parTrans" cxnId="{7A92F96A-1042-4D36-A66B-1A056F0124F1}">
      <dgm:prSet/>
      <dgm:spPr/>
      <dgm:t>
        <a:bodyPr/>
        <a:lstStyle/>
        <a:p>
          <a:endParaRPr lang="en-US"/>
        </a:p>
      </dgm:t>
    </dgm:pt>
    <dgm:pt modelId="{EC4E0EBE-DE08-40FF-814F-85AC1B990F2F}" type="sibTrans" cxnId="{7A92F96A-1042-4D36-A66B-1A056F0124F1}">
      <dgm:prSet/>
      <dgm:spPr/>
      <dgm:t>
        <a:bodyPr/>
        <a:lstStyle/>
        <a:p>
          <a:endParaRPr lang="en-US"/>
        </a:p>
      </dgm:t>
    </dgm:pt>
    <dgm:pt modelId="{CEDF8C90-E2A3-444F-856C-CB30B5175C17}">
      <dgm:prSet/>
      <dgm:spPr/>
      <dgm:t>
        <a:bodyPr/>
        <a:lstStyle/>
        <a:p>
          <a:r>
            <a:rPr lang="en-US" dirty="0"/>
            <a:t>The financial projections</a:t>
          </a:r>
        </a:p>
      </dgm:t>
    </dgm:pt>
    <dgm:pt modelId="{0FA31FC1-5414-41A8-B87D-71868BD6C825}" type="parTrans" cxnId="{D17611B7-52F4-4A64-ABBC-D0CD4FA097D9}">
      <dgm:prSet/>
      <dgm:spPr/>
      <dgm:t>
        <a:bodyPr/>
        <a:lstStyle/>
        <a:p>
          <a:endParaRPr lang="en-US"/>
        </a:p>
      </dgm:t>
    </dgm:pt>
    <dgm:pt modelId="{685AE68B-811B-4100-8461-87B29E24FB21}" type="sibTrans" cxnId="{D17611B7-52F4-4A64-ABBC-D0CD4FA097D9}">
      <dgm:prSet/>
      <dgm:spPr/>
      <dgm:t>
        <a:bodyPr/>
        <a:lstStyle/>
        <a:p>
          <a:endParaRPr lang="en-US"/>
        </a:p>
      </dgm:t>
    </dgm:pt>
    <dgm:pt modelId="{AED12CCC-6874-490F-B5EC-2B45729A103B}">
      <dgm:prSet/>
      <dgm:spPr/>
      <dgm:t>
        <a:bodyPr/>
        <a:lstStyle/>
        <a:p>
          <a:r>
            <a:rPr lang="en-US"/>
            <a:t>The disbursement</a:t>
          </a:r>
          <a:br>
            <a:rPr lang="en-US"/>
          </a:br>
          <a:endParaRPr lang="en-US"/>
        </a:p>
      </dgm:t>
    </dgm:pt>
    <dgm:pt modelId="{E86FD9D0-A47F-4335-9FFE-A7B127379514}" type="parTrans" cxnId="{49855B12-223D-4659-B5EE-FCE40145DDB9}">
      <dgm:prSet/>
      <dgm:spPr/>
      <dgm:t>
        <a:bodyPr/>
        <a:lstStyle/>
        <a:p>
          <a:endParaRPr lang="en-US"/>
        </a:p>
      </dgm:t>
    </dgm:pt>
    <dgm:pt modelId="{18159278-181C-4FDC-A041-76E92C4C2118}" type="sibTrans" cxnId="{49855B12-223D-4659-B5EE-FCE40145DDB9}">
      <dgm:prSet/>
      <dgm:spPr/>
      <dgm:t>
        <a:bodyPr/>
        <a:lstStyle/>
        <a:p>
          <a:endParaRPr lang="en-US"/>
        </a:p>
      </dgm:t>
    </dgm:pt>
    <dgm:pt modelId="{41D936FE-12B2-4E4B-BCAB-22D29E902B1F}">
      <dgm:prSet/>
      <dgm:spPr/>
      <dgm:t>
        <a:bodyPr/>
        <a:lstStyle/>
        <a:p>
          <a:r>
            <a:rPr lang="en-US"/>
            <a:t>Your existing bank may offer SBA Express Disaster Bridge Loans</a:t>
          </a:r>
        </a:p>
      </dgm:t>
    </dgm:pt>
    <dgm:pt modelId="{EAD670D0-4B01-4A5C-A00D-CD12FC104720}" type="parTrans" cxnId="{620FE2DB-CFF6-4F89-A80C-D4328A57531F}">
      <dgm:prSet/>
      <dgm:spPr/>
      <dgm:t>
        <a:bodyPr/>
        <a:lstStyle/>
        <a:p>
          <a:endParaRPr lang="en-US"/>
        </a:p>
      </dgm:t>
    </dgm:pt>
    <dgm:pt modelId="{9554B1C4-7AE0-4884-AA15-932B1399D8F5}" type="sibTrans" cxnId="{620FE2DB-CFF6-4F89-A80C-D4328A57531F}">
      <dgm:prSet/>
      <dgm:spPr/>
      <dgm:t>
        <a:bodyPr/>
        <a:lstStyle/>
        <a:p>
          <a:endParaRPr lang="en-US"/>
        </a:p>
      </dgm:t>
    </dgm:pt>
    <dgm:pt modelId="{F1E1EE98-2556-464C-A962-CD056743858C}">
      <dgm:prSet/>
      <dgm:spPr/>
      <dgm:t>
        <a:bodyPr/>
        <a:lstStyle/>
        <a:p>
          <a:r>
            <a:rPr lang="en-US"/>
            <a:t>Up to $25K</a:t>
          </a:r>
        </a:p>
      </dgm:t>
    </dgm:pt>
    <dgm:pt modelId="{04E80142-4E62-4459-AC6B-A87F13284F0F}" type="parTrans" cxnId="{079B6EA7-F8E0-4041-8E85-6F370AA1A312}">
      <dgm:prSet/>
      <dgm:spPr/>
      <dgm:t>
        <a:bodyPr/>
        <a:lstStyle/>
        <a:p>
          <a:endParaRPr lang="en-US"/>
        </a:p>
      </dgm:t>
    </dgm:pt>
    <dgm:pt modelId="{42190AEF-AEA7-440C-83BD-430249EECB2F}" type="sibTrans" cxnId="{079B6EA7-F8E0-4041-8E85-6F370AA1A312}">
      <dgm:prSet/>
      <dgm:spPr/>
      <dgm:t>
        <a:bodyPr/>
        <a:lstStyle/>
        <a:p>
          <a:endParaRPr lang="en-US"/>
        </a:p>
      </dgm:t>
    </dgm:pt>
    <dgm:pt modelId="{55AE4D76-8EE6-493C-8A4A-22749EF69754}">
      <dgm:prSet/>
      <dgm:spPr/>
      <dgm:t>
        <a:bodyPr/>
        <a:lstStyle/>
        <a:p>
          <a:r>
            <a:rPr lang="en-US"/>
            <a:t>Can usually be done quickly</a:t>
          </a:r>
        </a:p>
      </dgm:t>
    </dgm:pt>
    <dgm:pt modelId="{7F8D5920-D55D-4905-808A-309176779DC6}" type="parTrans" cxnId="{ACA627AC-4207-43BD-B8AB-BF46C3AA2E0E}">
      <dgm:prSet/>
      <dgm:spPr/>
      <dgm:t>
        <a:bodyPr/>
        <a:lstStyle/>
        <a:p>
          <a:endParaRPr lang="en-US"/>
        </a:p>
      </dgm:t>
    </dgm:pt>
    <dgm:pt modelId="{DAFF5197-E1BA-4F81-BEB9-9F545CB77F26}" type="sibTrans" cxnId="{ACA627AC-4207-43BD-B8AB-BF46C3AA2E0E}">
      <dgm:prSet/>
      <dgm:spPr/>
      <dgm:t>
        <a:bodyPr/>
        <a:lstStyle/>
        <a:p>
          <a:endParaRPr lang="en-US"/>
        </a:p>
      </dgm:t>
    </dgm:pt>
    <dgm:pt modelId="{EB854E43-6BD2-4538-8913-114D7F496E93}">
      <dgm:prSet/>
      <dgm:spPr/>
      <dgm:t>
        <a:bodyPr/>
        <a:lstStyle/>
        <a:p>
          <a:r>
            <a:rPr lang="en-US"/>
            <a:t>Will be repaid in full or in part by proceeds from the EIDL loan</a:t>
          </a:r>
        </a:p>
      </dgm:t>
    </dgm:pt>
    <dgm:pt modelId="{0E0ACFF6-AF9C-4EAE-8B5A-AB8845521586}" type="parTrans" cxnId="{63012744-9DF3-4071-A135-F220A9F4630F}">
      <dgm:prSet/>
      <dgm:spPr/>
      <dgm:t>
        <a:bodyPr/>
        <a:lstStyle/>
        <a:p>
          <a:endParaRPr lang="en-US"/>
        </a:p>
      </dgm:t>
    </dgm:pt>
    <dgm:pt modelId="{F4F52BDF-D631-4505-B26C-27356DC45FAC}" type="sibTrans" cxnId="{63012744-9DF3-4071-A135-F220A9F4630F}">
      <dgm:prSet/>
      <dgm:spPr/>
      <dgm:t>
        <a:bodyPr/>
        <a:lstStyle/>
        <a:p>
          <a:endParaRPr lang="en-US"/>
        </a:p>
      </dgm:t>
    </dgm:pt>
    <dgm:pt modelId="{E04BCE0A-6195-4BEC-A1EE-380295C13F3B}" type="pres">
      <dgm:prSet presAssocID="{82D502AD-4F46-48F0-A496-FCB8D356163A}" presName="linear" presStyleCnt="0">
        <dgm:presLayoutVars>
          <dgm:dir/>
          <dgm:animLvl val="lvl"/>
          <dgm:resizeHandles val="exact"/>
        </dgm:presLayoutVars>
      </dgm:prSet>
      <dgm:spPr/>
    </dgm:pt>
    <dgm:pt modelId="{865F6107-A5C6-4926-B11C-11C627579417}" type="pres">
      <dgm:prSet presAssocID="{6BC466FC-5994-4A95-BFCA-F7C357CC037B}" presName="parentLin" presStyleCnt="0"/>
      <dgm:spPr/>
    </dgm:pt>
    <dgm:pt modelId="{9E9551B8-211A-4316-A0FD-384BC16B0CF7}" type="pres">
      <dgm:prSet presAssocID="{6BC466FC-5994-4A95-BFCA-F7C357CC037B}" presName="parentLeftMargin" presStyleLbl="node1" presStyleIdx="0" presStyleCnt="2"/>
      <dgm:spPr/>
    </dgm:pt>
    <dgm:pt modelId="{048F7432-5868-421A-B0B0-F00D4E43E186}" type="pres">
      <dgm:prSet presAssocID="{6BC466FC-5994-4A95-BFCA-F7C357CC037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91D8995-E29B-48D9-9260-9B49E0000329}" type="pres">
      <dgm:prSet presAssocID="{6BC466FC-5994-4A95-BFCA-F7C357CC037B}" presName="negativeSpace" presStyleCnt="0"/>
      <dgm:spPr/>
    </dgm:pt>
    <dgm:pt modelId="{E963B25E-1D58-476E-AE5B-E627A75B312B}" type="pres">
      <dgm:prSet presAssocID="{6BC466FC-5994-4A95-BFCA-F7C357CC037B}" presName="childText" presStyleLbl="conFgAcc1" presStyleIdx="0" presStyleCnt="2">
        <dgm:presLayoutVars>
          <dgm:bulletEnabled val="1"/>
        </dgm:presLayoutVars>
      </dgm:prSet>
      <dgm:spPr/>
    </dgm:pt>
    <dgm:pt modelId="{9E2E8364-1A70-40D7-B736-EF172EB8ECFF}" type="pres">
      <dgm:prSet presAssocID="{29F3F631-2A5F-452C-A869-1F198ADD13BD}" presName="spaceBetweenRectangles" presStyleCnt="0"/>
      <dgm:spPr/>
    </dgm:pt>
    <dgm:pt modelId="{DB41D06A-516B-4277-B808-0ADE10A5157D}" type="pres">
      <dgm:prSet presAssocID="{41D936FE-12B2-4E4B-BCAB-22D29E902B1F}" presName="parentLin" presStyleCnt="0"/>
      <dgm:spPr/>
    </dgm:pt>
    <dgm:pt modelId="{69DDD1E5-94A2-4907-AE2D-9AE2605FB59A}" type="pres">
      <dgm:prSet presAssocID="{41D936FE-12B2-4E4B-BCAB-22D29E902B1F}" presName="parentLeftMargin" presStyleLbl="node1" presStyleIdx="0" presStyleCnt="2"/>
      <dgm:spPr/>
    </dgm:pt>
    <dgm:pt modelId="{2231FD19-FEBE-4127-972C-56D0FC8ACB6E}" type="pres">
      <dgm:prSet presAssocID="{41D936FE-12B2-4E4B-BCAB-22D29E902B1F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B6FBBB1-F60B-4838-A40E-6652ED27026E}" type="pres">
      <dgm:prSet presAssocID="{41D936FE-12B2-4E4B-BCAB-22D29E902B1F}" presName="negativeSpace" presStyleCnt="0"/>
      <dgm:spPr/>
    </dgm:pt>
    <dgm:pt modelId="{7A450D79-F692-43C2-85FE-2FC8B106F7F3}" type="pres">
      <dgm:prSet presAssocID="{41D936FE-12B2-4E4B-BCAB-22D29E902B1F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45DE4B06-BE7E-4274-B2B5-BE312E7D12BC}" type="presOf" srcId="{41D936FE-12B2-4E4B-BCAB-22D29E902B1F}" destId="{2231FD19-FEBE-4127-972C-56D0FC8ACB6E}" srcOrd="1" destOrd="0" presId="urn:microsoft.com/office/officeart/2005/8/layout/list1"/>
    <dgm:cxn modelId="{49855B12-223D-4659-B5EE-FCE40145DDB9}" srcId="{6BC466FC-5994-4A95-BFCA-F7C357CC037B}" destId="{AED12CCC-6874-490F-B5EC-2B45729A103B}" srcOrd="2" destOrd="0" parTransId="{E86FD9D0-A47F-4335-9FFE-A7B127379514}" sibTransId="{18159278-181C-4FDC-A041-76E92C4C2118}"/>
    <dgm:cxn modelId="{4C320F33-DE93-4FF6-9E59-6D3A6FAA9768}" type="presOf" srcId="{4CDAF9B4-1BC7-4311-A0FA-50CC9986AA0F}" destId="{E963B25E-1D58-476E-AE5B-E627A75B312B}" srcOrd="0" destOrd="0" presId="urn:microsoft.com/office/officeart/2005/8/layout/list1"/>
    <dgm:cxn modelId="{23055160-4315-46B8-A367-D8DBABB2EA8A}" type="presOf" srcId="{82D502AD-4F46-48F0-A496-FCB8D356163A}" destId="{E04BCE0A-6195-4BEC-A1EE-380295C13F3B}" srcOrd="0" destOrd="0" presId="urn:microsoft.com/office/officeart/2005/8/layout/list1"/>
    <dgm:cxn modelId="{63012744-9DF3-4071-A135-F220A9F4630F}" srcId="{41D936FE-12B2-4E4B-BCAB-22D29E902B1F}" destId="{EB854E43-6BD2-4538-8913-114D7F496E93}" srcOrd="2" destOrd="0" parTransId="{0E0ACFF6-AF9C-4EAE-8B5A-AB8845521586}" sibTransId="{F4F52BDF-D631-4505-B26C-27356DC45FAC}"/>
    <dgm:cxn modelId="{7A92F96A-1042-4D36-A66B-1A056F0124F1}" srcId="{6BC466FC-5994-4A95-BFCA-F7C357CC037B}" destId="{4CDAF9B4-1BC7-4311-A0FA-50CC9986AA0F}" srcOrd="0" destOrd="0" parTransId="{AA8B7151-0A6D-46FB-BFE4-20B34D82FB06}" sibTransId="{EC4E0EBE-DE08-40FF-814F-85AC1B990F2F}"/>
    <dgm:cxn modelId="{BDA0F775-BD53-4ABE-9DCA-964AF2735603}" type="presOf" srcId="{F1E1EE98-2556-464C-A962-CD056743858C}" destId="{7A450D79-F692-43C2-85FE-2FC8B106F7F3}" srcOrd="0" destOrd="0" presId="urn:microsoft.com/office/officeart/2005/8/layout/list1"/>
    <dgm:cxn modelId="{49643779-0689-40BF-A131-83308003885A}" type="presOf" srcId="{6BC466FC-5994-4A95-BFCA-F7C357CC037B}" destId="{9E9551B8-211A-4316-A0FD-384BC16B0CF7}" srcOrd="0" destOrd="0" presId="urn:microsoft.com/office/officeart/2005/8/layout/list1"/>
    <dgm:cxn modelId="{C29BAC96-8277-4633-BB5D-80403536B5CE}" type="presOf" srcId="{41D936FE-12B2-4E4B-BCAB-22D29E902B1F}" destId="{69DDD1E5-94A2-4907-AE2D-9AE2605FB59A}" srcOrd="0" destOrd="0" presId="urn:microsoft.com/office/officeart/2005/8/layout/list1"/>
    <dgm:cxn modelId="{079B6EA7-F8E0-4041-8E85-6F370AA1A312}" srcId="{41D936FE-12B2-4E4B-BCAB-22D29E902B1F}" destId="{F1E1EE98-2556-464C-A962-CD056743858C}" srcOrd="0" destOrd="0" parTransId="{04E80142-4E62-4459-AC6B-A87F13284F0F}" sibTransId="{42190AEF-AEA7-440C-83BD-430249EECB2F}"/>
    <dgm:cxn modelId="{7BEC7AAA-F1B3-4648-A33D-C829BC080FC3}" type="presOf" srcId="{55AE4D76-8EE6-493C-8A4A-22749EF69754}" destId="{7A450D79-F692-43C2-85FE-2FC8B106F7F3}" srcOrd="0" destOrd="1" presId="urn:microsoft.com/office/officeart/2005/8/layout/list1"/>
    <dgm:cxn modelId="{ACA627AC-4207-43BD-B8AB-BF46C3AA2E0E}" srcId="{41D936FE-12B2-4E4B-BCAB-22D29E902B1F}" destId="{55AE4D76-8EE6-493C-8A4A-22749EF69754}" srcOrd="1" destOrd="0" parTransId="{7F8D5920-D55D-4905-808A-309176779DC6}" sibTransId="{DAFF5197-E1BA-4F81-BEB9-9F545CB77F26}"/>
    <dgm:cxn modelId="{5C366CB1-F3F4-43B0-8E0D-BED1E1B6B87B}" type="presOf" srcId="{AED12CCC-6874-490F-B5EC-2B45729A103B}" destId="{E963B25E-1D58-476E-AE5B-E627A75B312B}" srcOrd="0" destOrd="2" presId="urn:microsoft.com/office/officeart/2005/8/layout/list1"/>
    <dgm:cxn modelId="{D17611B7-52F4-4A64-ABBC-D0CD4FA097D9}" srcId="{6BC466FC-5994-4A95-BFCA-F7C357CC037B}" destId="{CEDF8C90-E2A3-444F-856C-CB30B5175C17}" srcOrd="1" destOrd="0" parTransId="{0FA31FC1-5414-41A8-B87D-71868BD6C825}" sibTransId="{685AE68B-811B-4100-8461-87B29E24FB21}"/>
    <dgm:cxn modelId="{00B0C1CC-CB29-4CB8-ACB8-B85D64AB652B}" type="presOf" srcId="{CEDF8C90-E2A3-444F-856C-CB30B5175C17}" destId="{E963B25E-1D58-476E-AE5B-E627A75B312B}" srcOrd="0" destOrd="1" presId="urn:microsoft.com/office/officeart/2005/8/layout/list1"/>
    <dgm:cxn modelId="{620FE2DB-CFF6-4F89-A80C-D4328A57531F}" srcId="{82D502AD-4F46-48F0-A496-FCB8D356163A}" destId="{41D936FE-12B2-4E4B-BCAB-22D29E902B1F}" srcOrd="1" destOrd="0" parTransId="{EAD670D0-4B01-4A5C-A00D-CD12FC104720}" sibTransId="{9554B1C4-7AE0-4884-AA15-932B1399D8F5}"/>
    <dgm:cxn modelId="{2E8199E3-D048-44F8-9BAF-3259B3DE99BF}" type="presOf" srcId="{6BC466FC-5994-4A95-BFCA-F7C357CC037B}" destId="{048F7432-5868-421A-B0B0-F00D4E43E186}" srcOrd="1" destOrd="0" presId="urn:microsoft.com/office/officeart/2005/8/layout/list1"/>
    <dgm:cxn modelId="{5A6FB4EA-41B0-4C44-AE92-D5DEAB58079E}" srcId="{82D502AD-4F46-48F0-A496-FCB8D356163A}" destId="{6BC466FC-5994-4A95-BFCA-F7C357CC037B}" srcOrd="0" destOrd="0" parTransId="{8412D0C1-0140-4015-83D1-F80457D094ED}" sibTransId="{29F3F631-2A5F-452C-A869-1F198ADD13BD}"/>
    <dgm:cxn modelId="{319371EE-07B0-4BAD-BA60-723EFBC8B471}" type="presOf" srcId="{EB854E43-6BD2-4538-8913-114D7F496E93}" destId="{7A450D79-F692-43C2-85FE-2FC8B106F7F3}" srcOrd="0" destOrd="2" presId="urn:microsoft.com/office/officeart/2005/8/layout/list1"/>
    <dgm:cxn modelId="{AD034506-EC1F-45EF-9B74-FABD105D8B52}" type="presParOf" srcId="{E04BCE0A-6195-4BEC-A1EE-380295C13F3B}" destId="{865F6107-A5C6-4926-B11C-11C627579417}" srcOrd="0" destOrd="0" presId="urn:microsoft.com/office/officeart/2005/8/layout/list1"/>
    <dgm:cxn modelId="{6B678257-5CBD-4459-8C97-6C9897A43780}" type="presParOf" srcId="{865F6107-A5C6-4926-B11C-11C627579417}" destId="{9E9551B8-211A-4316-A0FD-384BC16B0CF7}" srcOrd="0" destOrd="0" presId="urn:microsoft.com/office/officeart/2005/8/layout/list1"/>
    <dgm:cxn modelId="{4D04CDD0-B3F2-40E9-BF44-B2CC053260BA}" type="presParOf" srcId="{865F6107-A5C6-4926-B11C-11C627579417}" destId="{048F7432-5868-421A-B0B0-F00D4E43E186}" srcOrd="1" destOrd="0" presId="urn:microsoft.com/office/officeart/2005/8/layout/list1"/>
    <dgm:cxn modelId="{24717045-6504-422C-8407-A9A66C28C9E2}" type="presParOf" srcId="{E04BCE0A-6195-4BEC-A1EE-380295C13F3B}" destId="{B91D8995-E29B-48D9-9260-9B49E0000329}" srcOrd="1" destOrd="0" presId="urn:microsoft.com/office/officeart/2005/8/layout/list1"/>
    <dgm:cxn modelId="{6BB9FAEA-A9EB-4DD3-B69B-5491E79A4A55}" type="presParOf" srcId="{E04BCE0A-6195-4BEC-A1EE-380295C13F3B}" destId="{E963B25E-1D58-476E-AE5B-E627A75B312B}" srcOrd="2" destOrd="0" presId="urn:microsoft.com/office/officeart/2005/8/layout/list1"/>
    <dgm:cxn modelId="{5A19A6E3-E0F6-421E-ACDB-9B352A9B0D0C}" type="presParOf" srcId="{E04BCE0A-6195-4BEC-A1EE-380295C13F3B}" destId="{9E2E8364-1A70-40D7-B736-EF172EB8ECFF}" srcOrd="3" destOrd="0" presId="urn:microsoft.com/office/officeart/2005/8/layout/list1"/>
    <dgm:cxn modelId="{C84E25A1-9D6B-4C42-B87B-8D166DB1B171}" type="presParOf" srcId="{E04BCE0A-6195-4BEC-A1EE-380295C13F3B}" destId="{DB41D06A-516B-4277-B808-0ADE10A5157D}" srcOrd="4" destOrd="0" presId="urn:microsoft.com/office/officeart/2005/8/layout/list1"/>
    <dgm:cxn modelId="{4A816F96-BBA9-4D8E-B536-A585BC995ADB}" type="presParOf" srcId="{DB41D06A-516B-4277-B808-0ADE10A5157D}" destId="{69DDD1E5-94A2-4907-AE2D-9AE2605FB59A}" srcOrd="0" destOrd="0" presId="urn:microsoft.com/office/officeart/2005/8/layout/list1"/>
    <dgm:cxn modelId="{55B5614E-A52F-4875-92E0-4B07978019A1}" type="presParOf" srcId="{DB41D06A-516B-4277-B808-0ADE10A5157D}" destId="{2231FD19-FEBE-4127-972C-56D0FC8ACB6E}" srcOrd="1" destOrd="0" presId="urn:microsoft.com/office/officeart/2005/8/layout/list1"/>
    <dgm:cxn modelId="{878112A5-22C0-4098-AEB9-5FF78D6698EB}" type="presParOf" srcId="{E04BCE0A-6195-4BEC-A1EE-380295C13F3B}" destId="{FB6FBBB1-F60B-4838-A40E-6652ED27026E}" srcOrd="5" destOrd="0" presId="urn:microsoft.com/office/officeart/2005/8/layout/list1"/>
    <dgm:cxn modelId="{455FD0F1-960D-4D3B-B9DF-D354580ECEEC}" type="presParOf" srcId="{E04BCE0A-6195-4BEC-A1EE-380295C13F3B}" destId="{7A450D79-F692-43C2-85FE-2FC8B106F7F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8BDB65C-0336-47DE-A632-AFB483AF2982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2237710-23AF-4187-9A68-BF211DA6C405}">
      <dgm:prSet/>
      <dgm:spPr/>
      <dgm:t>
        <a:bodyPr/>
        <a:lstStyle/>
        <a:p>
          <a:r>
            <a:rPr lang="en-US" b="1" dirty="0"/>
            <a:t>SBA has three local Resource Partners</a:t>
          </a:r>
        </a:p>
      </dgm:t>
    </dgm:pt>
    <dgm:pt modelId="{498D46E3-D646-45D3-A6C8-CC7E8D192B24}" type="parTrans" cxnId="{978BC087-514F-4A45-8462-1E65CA498D28}">
      <dgm:prSet/>
      <dgm:spPr/>
      <dgm:t>
        <a:bodyPr/>
        <a:lstStyle/>
        <a:p>
          <a:endParaRPr lang="en-US"/>
        </a:p>
      </dgm:t>
    </dgm:pt>
    <dgm:pt modelId="{C51EA477-E0BE-4473-9472-DD255B48DEF6}" type="sibTrans" cxnId="{978BC087-514F-4A45-8462-1E65CA498D28}">
      <dgm:prSet/>
      <dgm:spPr/>
      <dgm:t>
        <a:bodyPr/>
        <a:lstStyle/>
        <a:p>
          <a:endParaRPr lang="en-US"/>
        </a:p>
      </dgm:t>
    </dgm:pt>
    <dgm:pt modelId="{72DEDAB9-33BC-47D9-ADB1-2B4DFDD1CDCE}">
      <dgm:prSet/>
      <dgm:spPr/>
      <dgm:t>
        <a:bodyPr/>
        <a:lstStyle/>
        <a:p>
          <a:r>
            <a:rPr lang="en-US" dirty="0"/>
            <a:t>The U of H Small Business Development Centers (SBDC)</a:t>
          </a:r>
        </a:p>
      </dgm:t>
    </dgm:pt>
    <dgm:pt modelId="{1A2F8E62-F80C-4827-8280-E26C81D50B81}" type="parTrans" cxnId="{280FBA23-2DAA-4F6C-A004-DA865C5672DB}">
      <dgm:prSet/>
      <dgm:spPr/>
      <dgm:t>
        <a:bodyPr/>
        <a:lstStyle/>
        <a:p>
          <a:endParaRPr lang="en-US"/>
        </a:p>
      </dgm:t>
    </dgm:pt>
    <dgm:pt modelId="{46C558F3-533D-4F80-B79A-373A9461A888}" type="sibTrans" cxnId="{280FBA23-2DAA-4F6C-A004-DA865C5672DB}">
      <dgm:prSet/>
      <dgm:spPr/>
      <dgm:t>
        <a:bodyPr/>
        <a:lstStyle/>
        <a:p>
          <a:endParaRPr lang="en-US"/>
        </a:p>
      </dgm:t>
    </dgm:pt>
    <dgm:pt modelId="{054BD7B0-17D7-4C62-A6B5-C68ED0D9EB4A}">
      <dgm:prSet/>
      <dgm:spPr/>
      <dgm:t>
        <a:bodyPr/>
        <a:lstStyle/>
        <a:p>
          <a:r>
            <a:rPr lang="en-US" dirty="0"/>
            <a:t>SCORE Mentors (virtual only)</a:t>
          </a:r>
        </a:p>
      </dgm:t>
    </dgm:pt>
    <dgm:pt modelId="{150FAC09-8CE2-41B5-ABAC-CEDE6047F583}" type="parTrans" cxnId="{A00F5988-6F03-4199-98C5-9715B8D110DE}">
      <dgm:prSet/>
      <dgm:spPr/>
      <dgm:t>
        <a:bodyPr/>
        <a:lstStyle/>
        <a:p>
          <a:endParaRPr lang="en-US"/>
        </a:p>
      </dgm:t>
    </dgm:pt>
    <dgm:pt modelId="{D17A2058-10ED-4505-915B-0A811807A87D}" type="sibTrans" cxnId="{A00F5988-6F03-4199-98C5-9715B8D110DE}">
      <dgm:prSet/>
      <dgm:spPr/>
      <dgm:t>
        <a:bodyPr/>
        <a:lstStyle/>
        <a:p>
          <a:endParaRPr lang="en-US"/>
        </a:p>
      </dgm:t>
    </dgm:pt>
    <dgm:pt modelId="{BBD77F8B-6F85-40D4-91B2-4F0663BC0F70}">
      <dgm:prSet/>
      <dgm:spPr/>
      <dgm:t>
        <a:bodyPr/>
        <a:lstStyle/>
        <a:p>
          <a:r>
            <a:rPr lang="en-US"/>
            <a:t>The Women’s Business Center (WBC)</a:t>
          </a:r>
        </a:p>
      </dgm:t>
    </dgm:pt>
    <dgm:pt modelId="{DE1BFDFE-1F9E-44FB-BEB3-5A1E2045035A}" type="parTrans" cxnId="{4D3B724A-EA12-4875-82AB-526D7AC2BCB9}">
      <dgm:prSet/>
      <dgm:spPr/>
      <dgm:t>
        <a:bodyPr/>
        <a:lstStyle/>
        <a:p>
          <a:endParaRPr lang="en-US"/>
        </a:p>
      </dgm:t>
    </dgm:pt>
    <dgm:pt modelId="{BC3F75D3-490E-4AB5-BE1B-51825B22C98A}" type="sibTrans" cxnId="{4D3B724A-EA12-4875-82AB-526D7AC2BCB9}">
      <dgm:prSet/>
      <dgm:spPr/>
      <dgm:t>
        <a:bodyPr/>
        <a:lstStyle/>
        <a:p>
          <a:endParaRPr lang="en-US"/>
        </a:p>
      </dgm:t>
    </dgm:pt>
    <dgm:pt modelId="{3D4238F6-3244-4A3F-9419-B253E317FADD}">
      <dgm:prSet/>
      <dgm:spPr/>
      <dgm:t>
        <a:bodyPr/>
        <a:lstStyle/>
        <a:p>
          <a:r>
            <a:rPr lang="en-US"/>
            <a:t>A range of help during the downturn, to include:</a:t>
          </a:r>
        </a:p>
      </dgm:t>
    </dgm:pt>
    <dgm:pt modelId="{45558278-A8FD-4E01-9B60-8CB7585C0E72}" type="parTrans" cxnId="{13F6C6E0-67D5-4694-8904-0617916F37A1}">
      <dgm:prSet/>
      <dgm:spPr/>
      <dgm:t>
        <a:bodyPr/>
        <a:lstStyle/>
        <a:p>
          <a:endParaRPr lang="en-US"/>
        </a:p>
      </dgm:t>
    </dgm:pt>
    <dgm:pt modelId="{2B1AB101-913F-49C6-8EAD-A0C6EF4A3CC8}" type="sibTrans" cxnId="{13F6C6E0-67D5-4694-8904-0617916F37A1}">
      <dgm:prSet/>
      <dgm:spPr/>
      <dgm:t>
        <a:bodyPr/>
        <a:lstStyle/>
        <a:p>
          <a:endParaRPr lang="en-US"/>
        </a:p>
      </dgm:t>
    </dgm:pt>
    <dgm:pt modelId="{DDB8B931-B606-4E8C-B82C-8A9548A4309E}">
      <dgm:prSet/>
      <dgm:spPr/>
      <dgm:t>
        <a:bodyPr/>
        <a:lstStyle/>
        <a:p>
          <a:r>
            <a:rPr lang="en-US" dirty="0"/>
            <a:t>Cash flow management / short term financial management</a:t>
          </a:r>
        </a:p>
      </dgm:t>
    </dgm:pt>
    <dgm:pt modelId="{8E6E8B82-5F9E-48EE-A527-12DAC708BCF1}" type="parTrans" cxnId="{47385FFA-82CA-4B6D-B76F-28EB481A30F0}">
      <dgm:prSet/>
      <dgm:spPr/>
      <dgm:t>
        <a:bodyPr/>
        <a:lstStyle/>
        <a:p>
          <a:endParaRPr lang="en-US"/>
        </a:p>
      </dgm:t>
    </dgm:pt>
    <dgm:pt modelId="{186EC10C-6A20-4D92-B4EB-50CF961E7586}" type="sibTrans" cxnId="{47385FFA-82CA-4B6D-B76F-28EB481A30F0}">
      <dgm:prSet/>
      <dgm:spPr/>
      <dgm:t>
        <a:bodyPr/>
        <a:lstStyle/>
        <a:p>
          <a:endParaRPr lang="en-US"/>
        </a:p>
      </dgm:t>
    </dgm:pt>
    <dgm:pt modelId="{BFA52FE8-954D-4A94-B253-B6A1EA528B4E}">
      <dgm:prSet/>
      <dgm:spPr/>
      <dgm:t>
        <a:bodyPr/>
        <a:lstStyle/>
        <a:p>
          <a:r>
            <a:rPr lang="en-US"/>
            <a:t>Messaging / Social Media to stay engaged with customers</a:t>
          </a:r>
        </a:p>
      </dgm:t>
    </dgm:pt>
    <dgm:pt modelId="{9EEDB353-0335-4030-BFE5-7FFE3994BFDE}" type="parTrans" cxnId="{6F413876-C1D4-4B3F-B20C-CF6D460EAC31}">
      <dgm:prSet/>
      <dgm:spPr/>
      <dgm:t>
        <a:bodyPr/>
        <a:lstStyle/>
        <a:p>
          <a:endParaRPr lang="en-US"/>
        </a:p>
      </dgm:t>
    </dgm:pt>
    <dgm:pt modelId="{0C068050-9402-44EA-9483-FD405DD64A80}" type="sibTrans" cxnId="{6F413876-C1D4-4B3F-B20C-CF6D460EAC31}">
      <dgm:prSet/>
      <dgm:spPr/>
      <dgm:t>
        <a:bodyPr/>
        <a:lstStyle/>
        <a:p>
          <a:endParaRPr lang="en-US"/>
        </a:p>
      </dgm:t>
    </dgm:pt>
    <dgm:pt modelId="{B3FCFDFB-A229-4405-9AF7-3CA8F54B6225}">
      <dgm:prSet/>
      <dgm:spPr/>
      <dgm:t>
        <a:bodyPr/>
        <a:lstStyle/>
        <a:p>
          <a:r>
            <a:rPr lang="en-US" dirty="0"/>
            <a:t>Import/Export</a:t>
          </a:r>
        </a:p>
      </dgm:t>
    </dgm:pt>
    <dgm:pt modelId="{6D832C19-4A64-452B-800F-6D453D850140}" type="parTrans" cxnId="{CCEE2163-0C3F-4ED4-85AB-524DFF0534B6}">
      <dgm:prSet/>
      <dgm:spPr/>
      <dgm:t>
        <a:bodyPr/>
        <a:lstStyle/>
        <a:p>
          <a:endParaRPr lang="en-US"/>
        </a:p>
      </dgm:t>
    </dgm:pt>
    <dgm:pt modelId="{25A881EA-F6F1-4F30-A845-C5BA3160397B}" type="sibTrans" cxnId="{CCEE2163-0C3F-4ED4-85AB-524DFF0534B6}">
      <dgm:prSet/>
      <dgm:spPr/>
      <dgm:t>
        <a:bodyPr/>
        <a:lstStyle/>
        <a:p>
          <a:endParaRPr lang="en-US"/>
        </a:p>
      </dgm:t>
    </dgm:pt>
    <dgm:pt modelId="{50E3FAC8-BD06-43A9-BD47-E7FC08E2E53B}">
      <dgm:prSet/>
      <dgm:spPr/>
      <dgm:t>
        <a:bodyPr/>
        <a:lstStyle/>
        <a:p>
          <a:r>
            <a:rPr lang="en-US" dirty="0"/>
            <a:t>Supply Chain</a:t>
          </a:r>
        </a:p>
      </dgm:t>
    </dgm:pt>
    <dgm:pt modelId="{5A62EA09-A642-414D-A4A2-8C331419BDC8}" type="parTrans" cxnId="{49195633-E753-4D4B-B822-FF2AF640062B}">
      <dgm:prSet/>
      <dgm:spPr/>
      <dgm:t>
        <a:bodyPr/>
        <a:lstStyle/>
        <a:p>
          <a:endParaRPr lang="en-US"/>
        </a:p>
      </dgm:t>
    </dgm:pt>
    <dgm:pt modelId="{F602F05D-1F44-4A57-B349-66E50CCC76E9}" type="sibTrans" cxnId="{49195633-E753-4D4B-B822-FF2AF640062B}">
      <dgm:prSet/>
      <dgm:spPr/>
      <dgm:t>
        <a:bodyPr/>
        <a:lstStyle/>
        <a:p>
          <a:endParaRPr lang="en-US"/>
        </a:p>
      </dgm:t>
    </dgm:pt>
    <dgm:pt modelId="{13624C6B-A527-4EEB-8ACD-6BEECE880670}">
      <dgm:prSet/>
      <dgm:spPr/>
      <dgm:t>
        <a:bodyPr/>
        <a:lstStyle/>
        <a:p>
          <a:r>
            <a:rPr lang="en-US" dirty="0"/>
            <a:t>Strategic Planning and Financial Tune-Up; prepare to prosper after the disaster</a:t>
          </a:r>
        </a:p>
      </dgm:t>
    </dgm:pt>
    <dgm:pt modelId="{9FB3C7EF-6436-49BF-85ED-FF1508DA5C62}" type="parTrans" cxnId="{2681613C-DE74-4761-8AC8-6FCC939D4652}">
      <dgm:prSet/>
      <dgm:spPr/>
      <dgm:t>
        <a:bodyPr/>
        <a:lstStyle/>
        <a:p>
          <a:endParaRPr lang="en-US"/>
        </a:p>
      </dgm:t>
    </dgm:pt>
    <dgm:pt modelId="{E96F8A80-F6AC-4B6F-AEE2-96BCC124879A}" type="sibTrans" cxnId="{2681613C-DE74-4761-8AC8-6FCC939D4652}">
      <dgm:prSet/>
      <dgm:spPr/>
      <dgm:t>
        <a:bodyPr/>
        <a:lstStyle/>
        <a:p>
          <a:endParaRPr lang="en-US"/>
        </a:p>
      </dgm:t>
    </dgm:pt>
    <dgm:pt modelId="{B4F43B07-2262-4D7C-9CDC-78367AB4D51B}">
      <dgm:prSet/>
      <dgm:spPr/>
      <dgm:t>
        <a:bodyPr/>
        <a:lstStyle/>
        <a:p>
          <a:r>
            <a:rPr lang="en-US" dirty="0"/>
            <a:t>Planning for further disasters / Risk management / Insurance counseling</a:t>
          </a:r>
        </a:p>
      </dgm:t>
    </dgm:pt>
    <dgm:pt modelId="{AE010607-53C4-4245-BC0C-33312FABB4A3}" type="parTrans" cxnId="{A6C5A84A-1A66-4878-9A0F-C3200903BDAD}">
      <dgm:prSet/>
      <dgm:spPr/>
      <dgm:t>
        <a:bodyPr/>
        <a:lstStyle/>
        <a:p>
          <a:endParaRPr lang="en-US"/>
        </a:p>
      </dgm:t>
    </dgm:pt>
    <dgm:pt modelId="{3674489B-4018-469A-946B-6A0FC33EB198}" type="sibTrans" cxnId="{A6C5A84A-1A66-4878-9A0F-C3200903BDAD}">
      <dgm:prSet/>
      <dgm:spPr/>
      <dgm:t>
        <a:bodyPr/>
        <a:lstStyle/>
        <a:p>
          <a:endParaRPr lang="en-US"/>
        </a:p>
      </dgm:t>
    </dgm:pt>
    <dgm:pt modelId="{7323C4F3-5995-40C5-8867-C9EB20C3FE93}" type="pres">
      <dgm:prSet presAssocID="{28BDB65C-0336-47DE-A632-AFB483AF2982}" presName="linear" presStyleCnt="0">
        <dgm:presLayoutVars>
          <dgm:dir/>
          <dgm:animLvl val="lvl"/>
          <dgm:resizeHandles val="exact"/>
        </dgm:presLayoutVars>
      </dgm:prSet>
      <dgm:spPr/>
    </dgm:pt>
    <dgm:pt modelId="{9FCB72C3-6478-478E-8C8D-CED45A8A8FAA}" type="pres">
      <dgm:prSet presAssocID="{22237710-23AF-4187-9A68-BF211DA6C405}" presName="parentLin" presStyleCnt="0"/>
      <dgm:spPr/>
    </dgm:pt>
    <dgm:pt modelId="{462D5585-9154-4A5A-993C-B6B79B11A455}" type="pres">
      <dgm:prSet presAssocID="{22237710-23AF-4187-9A68-BF211DA6C405}" presName="parentLeftMargin" presStyleLbl="node1" presStyleIdx="0" presStyleCnt="2"/>
      <dgm:spPr/>
    </dgm:pt>
    <dgm:pt modelId="{E015220A-7472-497E-909E-4686DD6739EB}" type="pres">
      <dgm:prSet presAssocID="{22237710-23AF-4187-9A68-BF211DA6C40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D9127C0-FB34-4DE3-869E-1906C658BC4A}" type="pres">
      <dgm:prSet presAssocID="{22237710-23AF-4187-9A68-BF211DA6C405}" presName="negativeSpace" presStyleCnt="0"/>
      <dgm:spPr/>
    </dgm:pt>
    <dgm:pt modelId="{FB31E9F7-C8C7-4269-86A0-16CD72248FFD}" type="pres">
      <dgm:prSet presAssocID="{22237710-23AF-4187-9A68-BF211DA6C405}" presName="childText" presStyleLbl="conFgAcc1" presStyleIdx="0" presStyleCnt="2">
        <dgm:presLayoutVars>
          <dgm:bulletEnabled val="1"/>
        </dgm:presLayoutVars>
      </dgm:prSet>
      <dgm:spPr/>
    </dgm:pt>
    <dgm:pt modelId="{6CA45625-AF9D-46EE-AECA-6FCE72084C4C}" type="pres">
      <dgm:prSet presAssocID="{C51EA477-E0BE-4473-9472-DD255B48DEF6}" presName="spaceBetweenRectangles" presStyleCnt="0"/>
      <dgm:spPr/>
    </dgm:pt>
    <dgm:pt modelId="{F38033E1-845D-4FC7-8407-A4F9D660556F}" type="pres">
      <dgm:prSet presAssocID="{3D4238F6-3244-4A3F-9419-B253E317FADD}" presName="parentLin" presStyleCnt="0"/>
      <dgm:spPr/>
    </dgm:pt>
    <dgm:pt modelId="{E17C6F76-12D1-462A-BB71-B0465AEEC8DD}" type="pres">
      <dgm:prSet presAssocID="{3D4238F6-3244-4A3F-9419-B253E317FADD}" presName="parentLeftMargin" presStyleLbl="node1" presStyleIdx="0" presStyleCnt="2"/>
      <dgm:spPr/>
    </dgm:pt>
    <dgm:pt modelId="{3401F664-3C5B-460F-81CC-92F19DA08B7F}" type="pres">
      <dgm:prSet presAssocID="{3D4238F6-3244-4A3F-9419-B253E317FAD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F5EF5B6-7B60-4FA8-9A98-56667295C807}" type="pres">
      <dgm:prSet presAssocID="{3D4238F6-3244-4A3F-9419-B253E317FADD}" presName="negativeSpace" presStyleCnt="0"/>
      <dgm:spPr/>
    </dgm:pt>
    <dgm:pt modelId="{0836C345-57AA-4AD6-AE63-F1CB19FEF89A}" type="pres">
      <dgm:prSet presAssocID="{3D4238F6-3244-4A3F-9419-B253E317FADD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134D60C-6173-4B26-8389-10EA9FA9F493}" type="presOf" srcId="{22237710-23AF-4187-9A68-BF211DA6C405}" destId="{E015220A-7472-497E-909E-4686DD6739EB}" srcOrd="1" destOrd="0" presId="urn:microsoft.com/office/officeart/2005/8/layout/list1"/>
    <dgm:cxn modelId="{280FBA23-2DAA-4F6C-A004-DA865C5672DB}" srcId="{22237710-23AF-4187-9A68-BF211DA6C405}" destId="{72DEDAB9-33BC-47D9-ADB1-2B4DFDD1CDCE}" srcOrd="0" destOrd="0" parTransId="{1A2F8E62-F80C-4827-8280-E26C81D50B81}" sibTransId="{46C558F3-533D-4F80-B79A-373A9461A888}"/>
    <dgm:cxn modelId="{0F505D26-7342-4A19-87A7-2F85B4947F9B}" type="presOf" srcId="{50E3FAC8-BD06-43A9-BD47-E7FC08E2E53B}" destId="{0836C345-57AA-4AD6-AE63-F1CB19FEF89A}" srcOrd="0" destOrd="3" presId="urn:microsoft.com/office/officeart/2005/8/layout/list1"/>
    <dgm:cxn modelId="{49195633-E753-4D4B-B822-FF2AF640062B}" srcId="{3D4238F6-3244-4A3F-9419-B253E317FADD}" destId="{50E3FAC8-BD06-43A9-BD47-E7FC08E2E53B}" srcOrd="3" destOrd="0" parTransId="{5A62EA09-A642-414D-A4A2-8C331419BDC8}" sibTransId="{F602F05D-1F44-4A57-B349-66E50CCC76E9}"/>
    <dgm:cxn modelId="{2681613C-DE74-4761-8AC8-6FCC939D4652}" srcId="{3D4238F6-3244-4A3F-9419-B253E317FADD}" destId="{13624C6B-A527-4EEB-8ACD-6BEECE880670}" srcOrd="4" destOrd="0" parTransId="{9FB3C7EF-6436-49BF-85ED-FF1508DA5C62}" sibTransId="{E96F8A80-F6AC-4B6F-AEE2-96BCC124879A}"/>
    <dgm:cxn modelId="{CCEE2163-0C3F-4ED4-85AB-524DFF0534B6}" srcId="{3D4238F6-3244-4A3F-9419-B253E317FADD}" destId="{B3FCFDFB-A229-4405-9AF7-3CA8F54B6225}" srcOrd="2" destOrd="0" parTransId="{6D832C19-4A64-452B-800F-6D453D850140}" sibTransId="{25A881EA-F6F1-4F30-A845-C5BA3160397B}"/>
    <dgm:cxn modelId="{EB24A043-A2CD-4A78-9CE0-20E0F6DBFC63}" type="presOf" srcId="{72DEDAB9-33BC-47D9-ADB1-2B4DFDD1CDCE}" destId="{FB31E9F7-C8C7-4269-86A0-16CD72248FFD}" srcOrd="0" destOrd="0" presId="urn:microsoft.com/office/officeart/2005/8/layout/list1"/>
    <dgm:cxn modelId="{4D3B724A-EA12-4875-82AB-526D7AC2BCB9}" srcId="{22237710-23AF-4187-9A68-BF211DA6C405}" destId="{BBD77F8B-6F85-40D4-91B2-4F0663BC0F70}" srcOrd="2" destOrd="0" parTransId="{DE1BFDFE-1F9E-44FB-BEB3-5A1E2045035A}" sibTransId="{BC3F75D3-490E-4AB5-BE1B-51825B22C98A}"/>
    <dgm:cxn modelId="{A6C5A84A-1A66-4878-9A0F-C3200903BDAD}" srcId="{3D4238F6-3244-4A3F-9419-B253E317FADD}" destId="{B4F43B07-2262-4D7C-9CDC-78367AB4D51B}" srcOrd="5" destOrd="0" parTransId="{AE010607-53C4-4245-BC0C-33312FABB4A3}" sibTransId="{3674489B-4018-469A-946B-6A0FC33EB198}"/>
    <dgm:cxn modelId="{2D13494B-FFB7-4106-9FF0-07E17F152EE7}" type="presOf" srcId="{BBD77F8B-6F85-40D4-91B2-4F0663BC0F70}" destId="{FB31E9F7-C8C7-4269-86A0-16CD72248FFD}" srcOrd="0" destOrd="2" presId="urn:microsoft.com/office/officeart/2005/8/layout/list1"/>
    <dgm:cxn modelId="{6F413876-C1D4-4B3F-B20C-CF6D460EAC31}" srcId="{3D4238F6-3244-4A3F-9419-B253E317FADD}" destId="{BFA52FE8-954D-4A94-B253-B6A1EA528B4E}" srcOrd="1" destOrd="0" parTransId="{9EEDB353-0335-4030-BFE5-7FFE3994BFDE}" sibTransId="{0C068050-9402-44EA-9483-FD405DD64A80}"/>
    <dgm:cxn modelId="{EF900078-C695-40BC-9DFB-D74D0F0050BC}" type="presOf" srcId="{3D4238F6-3244-4A3F-9419-B253E317FADD}" destId="{E17C6F76-12D1-462A-BB71-B0465AEEC8DD}" srcOrd="0" destOrd="0" presId="urn:microsoft.com/office/officeart/2005/8/layout/list1"/>
    <dgm:cxn modelId="{9259957B-5AC2-4A60-9940-D4858F805FC4}" type="presOf" srcId="{B3FCFDFB-A229-4405-9AF7-3CA8F54B6225}" destId="{0836C345-57AA-4AD6-AE63-F1CB19FEF89A}" srcOrd="0" destOrd="2" presId="urn:microsoft.com/office/officeart/2005/8/layout/list1"/>
    <dgm:cxn modelId="{3472C883-FB63-4128-B974-6D6EC3CA75AD}" type="presOf" srcId="{3D4238F6-3244-4A3F-9419-B253E317FADD}" destId="{3401F664-3C5B-460F-81CC-92F19DA08B7F}" srcOrd="1" destOrd="0" presId="urn:microsoft.com/office/officeart/2005/8/layout/list1"/>
    <dgm:cxn modelId="{978BC087-514F-4A45-8462-1E65CA498D28}" srcId="{28BDB65C-0336-47DE-A632-AFB483AF2982}" destId="{22237710-23AF-4187-9A68-BF211DA6C405}" srcOrd="0" destOrd="0" parTransId="{498D46E3-D646-45D3-A6C8-CC7E8D192B24}" sibTransId="{C51EA477-E0BE-4473-9472-DD255B48DEF6}"/>
    <dgm:cxn modelId="{A00F5988-6F03-4199-98C5-9715B8D110DE}" srcId="{22237710-23AF-4187-9A68-BF211DA6C405}" destId="{054BD7B0-17D7-4C62-A6B5-C68ED0D9EB4A}" srcOrd="1" destOrd="0" parTransId="{150FAC09-8CE2-41B5-ABAC-CEDE6047F583}" sibTransId="{D17A2058-10ED-4505-915B-0A811807A87D}"/>
    <dgm:cxn modelId="{B94A7693-D79B-4ED0-8B40-42CF603CB4E9}" type="presOf" srcId="{28BDB65C-0336-47DE-A632-AFB483AF2982}" destId="{7323C4F3-5995-40C5-8867-C9EB20C3FE93}" srcOrd="0" destOrd="0" presId="urn:microsoft.com/office/officeart/2005/8/layout/list1"/>
    <dgm:cxn modelId="{493288C4-8B55-4A15-833B-7757181746BC}" type="presOf" srcId="{B4F43B07-2262-4D7C-9CDC-78367AB4D51B}" destId="{0836C345-57AA-4AD6-AE63-F1CB19FEF89A}" srcOrd="0" destOrd="5" presId="urn:microsoft.com/office/officeart/2005/8/layout/list1"/>
    <dgm:cxn modelId="{099598D9-3D7D-458A-92D9-9521FAE266E0}" type="presOf" srcId="{22237710-23AF-4187-9A68-BF211DA6C405}" destId="{462D5585-9154-4A5A-993C-B6B79B11A455}" srcOrd="0" destOrd="0" presId="urn:microsoft.com/office/officeart/2005/8/layout/list1"/>
    <dgm:cxn modelId="{9BC983DF-88D5-42DB-857D-D9E2E35F222C}" type="presOf" srcId="{13624C6B-A527-4EEB-8ACD-6BEECE880670}" destId="{0836C345-57AA-4AD6-AE63-F1CB19FEF89A}" srcOrd="0" destOrd="4" presId="urn:microsoft.com/office/officeart/2005/8/layout/list1"/>
    <dgm:cxn modelId="{13F6C6E0-67D5-4694-8904-0617916F37A1}" srcId="{28BDB65C-0336-47DE-A632-AFB483AF2982}" destId="{3D4238F6-3244-4A3F-9419-B253E317FADD}" srcOrd="1" destOrd="0" parTransId="{45558278-A8FD-4E01-9B60-8CB7585C0E72}" sibTransId="{2B1AB101-913F-49C6-8EAD-A0C6EF4A3CC8}"/>
    <dgm:cxn modelId="{1E29E7F2-F3D3-43C9-AA90-D018B9464B6C}" type="presOf" srcId="{BFA52FE8-954D-4A94-B253-B6A1EA528B4E}" destId="{0836C345-57AA-4AD6-AE63-F1CB19FEF89A}" srcOrd="0" destOrd="1" presId="urn:microsoft.com/office/officeart/2005/8/layout/list1"/>
    <dgm:cxn modelId="{2188B9F3-1BCE-4760-9F55-8914D5BF2ADF}" type="presOf" srcId="{054BD7B0-17D7-4C62-A6B5-C68ED0D9EB4A}" destId="{FB31E9F7-C8C7-4269-86A0-16CD72248FFD}" srcOrd="0" destOrd="1" presId="urn:microsoft.com/office/officeart/2005/8/layout/list1"/>
    <dgm:cxn modelId="{1DE865F6-AAF8-45E5-BA15-8CB2E323916D}" type="presOf" srcId="{DDB8B931-B606-4E8C-B82C-8A9548A4309E}" destId="{0836C345-57AA-4AD6-AE63-F1CB19FEF89A}" srcOrd="0" destOrd="0" presId="urn:microsoft.com/office/officeart/2005/8/layout/list1"/>
    <dgm:cxn modelId="{47385FFA-82CA-4B6D-B76F-28EB481A30F0}" srcId="{3D4238F6-3244-4A3F-9419-B253E317FADD}" destId="{DDB8B931-B606-4E8C-B82C-8A9548A4309E}" srcOrd="0" destOrd="0" parTransId="{8E6E8B82-5F9E-48EE-A527-12DAC708BCF1}" sibTransId="{186EC10C-6A20-4D92-B4EB-50CF961E7586}"/>
    <dgm:cxn modelId="{E65E5BEA-D6A7-4D4E-A08C-76DDCB122810}" type="presParOf" srcId="{7323C4F3-5995-40C5-8867-C9EB20C3FE93}" destId="{9FCB72C3-6478-478E-8C8D-CED45A8A8FAA}" srcOrd="0" destOrd="0" presId="urn:microsoft.com/office/officeart/2005/8/layout/list1"/>
    <dgm:cxn modelId="{70664073-348E-42C4-988A-FC7D936C8696}" type="presParOf" srcId="{9FCB72C3-6478-478E-8C8D-CED45A8A8FAA}" destId="{462D5585-9154-4A5A-993C-B6B79B11A455}" srcOrd="0" destOrd="0" presId="urn:microsoft.com/office/officeart/2005/8/layout/list1"/>
    <dgm:cxn modelId="{33B2B580-283F-425C-AD87-7B3C65BB0A79}" type="presParOf" srcId="{9FCB72C3-6478-478E-8C8D-CED45A8A8FAA}" destId="{E015220A-7472-497E-909E-4686DD6739EB}" srcOrd="1" destOrd="0" presId="urn:microsoft.com/office/officeart/2005/8/layout/list1"/>
    <dgm:cxn modelId="{AF561879-5A2A-4D2B-AB3E-01A72D87FC78}" type="presParOf" srcId="{7323C4F3-5995-40C5-8867-C9EB20C3FE93}" destId="{DD9127C0-FB34-4DE3-869E-1906C658BC4A}" srcOrd="1" destOrd="0" presId="urn:microsoft.com/office/officeart/2005/8/layout/list1"/>
    <dgm:cxn modelId="{93B09F4C-9B2D-4B70-AE2B-B7F9AC5E4418}" type="presParOf" srcId="{7323C4F3-5995-40C5-8867-C9EB20C3FE93}" destId="{FB31E9F7-C8C7-4269-86A0-16CD72248FFD}" srcOrd="2" destOrd="0" presId="urn:microsoft.com/office/officeart/2005/8/layout/list1"/>
    <dgm:cxn modelId="{3FB3DAAC-67A6-4428-B78D-9581451E795F}" type="presParOf" srcId="{7323C4F3-5995-40C5-8867-C9EB20C3FE93}" destId="{6CA45625-AF9D-46EE-AECA-6FCE72084C4C}" srcOrd="3" destOrd="0" presId="urn:microsoft.com/office/officeart/2005/8/layout/list1"/>
    <dgm:cxn modelId="{114D716F-CC7F-41F9-92B3-7D4CD0B6DD66}" type="presParOf" srcId="{7323C4F3-5995-40C5-8867-C9EB20C3FE93}" destId="{F38033E1-845D-4FC7-8407-A4F9D660556F}" srcOrd="4" destOrd="0" presId="urn:microsoft.com/office/officeart/2005/8/layout/list1"/>
    <dgm:cxn modelId="{7168FB25-6067-43DD-A169-E09CA66D76D3}" type="presParOf" srcId="{F38033E1-845D-4FC7-8407-A4F9D660556F}" destId="{E17C6F76-12D1-462A-BB71-B0465AEEC8DD}" srcOrd="0" destOrd="0" presId="urn:microsoft.com/office/officeart/2005/8/layout/list1"/>
    <dgm:cxn modelId="{7A7AED77-8E38-48F5-B518-D3A2B6539242}" type="presParOf" srcId="{F38033E1-845D-4FC7-8407-A4F9D660556F}" destId="{3401F664-3C5B-460F-81CC-92F19DA08B7F}" srcOrd="1" destOrd="0" presId="urn:microsoft.com/office/officeart/2005/8/layout/list1"/>
    <dgm:cxn modelId="{0E021D12-5236-4A39-B267-D2FBF4D8C00F}" type="presParOf" srcId="{7323C4F3-5995-40C5-8867-C9EB20C3FE93}" destId="{9F5EF5B6-7B60-4FA8-9A98-56667295C807}" srcOrd="5" destOrd="0" presId="urn:microsoft.com/office/officeart/2005/8/layout/list1"/>
    <dgm:cxn modelId="{D26F0EB2-5A34-41C5-BE6C-8BBA84C420B3}" type="presParOf" srcId="{7323C4F3-5995-40C5-8867-C9EB20C3FE93}" destId="{0836C345-57AA-4AD6-AE63-F1CB19FEF89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E9F4EE3-DA6D-4455-839D-C55ECA875A26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A711381-D333-4E23-B04C-69D3498678F9}">
      <dgm:prSet/>
      <dgm:spPr/>
      <dgm:t>
        <a:bodyPr/>
        <a:lstStyle/>
        <a:p>
          <a:r>
            <a:rPr lang="en-US" b="1" dirty="0"/>
            <a:t>7(a) Loans and Micro Loans</a:t>
          </a:r>
        </a:p>
      </dgm:t>
    </dgm:pt>
    <dgm:pt modelId="{44072E8D-56D5-4069-A00C-CCEB22E47F6A}" type="parTrans" cxnId="{CAFC8830-BA13-4BD2-B441-79DCB677C082}">
      <dgm:prSet/>
      <dgm:spPr/>
      <dgm:t>
        <a:bodyPr/>
        <a:lstStyle/>
        <a:p>
          <a:endParaRPr lang="en-US"/>
        </a:p>
      </dgm:t>
    </dgm:pt>
    <dgm:pt modelId="{222AC7B5-D518-4903-A567-32289610391E}" type="sibTrans" cxnId="{CAFC8830-BA13-4BD2-B441-79DCB677C082}">
      <dgm:prSet/>
      <dgm:spPr/>
      <dgm:t>
        <a:bodyPr/>
        <a:lstStyle/>
        <a:p>
          <a:endParaRPr lang="en-US"/>
        </a:p>
      </dgm:t>
    </dgm:pt>
    <dgm:pt modelId="{7F071B74-1B93-405A-BF26-B4E1307CC001}">
      <dgm:prSet/>
      <dgm:spPr/>
      <dgm:t>
        <a:bodyPr/>
        <a:lstStyle/>
        <a:p>
          <a:r>
            <a:rPr lang="en-US" sz="2100" dirty="0"/>
            <a:t>Lenders may help with temporary cash flow issues by deferring payments</a:t>
          </a:r>
        </a:p>
      </dgm:t>
    </dgm:pt>
    <dgm:pt modelId="{8CB50F89-0488-455B-9462-17A968655654}" type="parTrans" cxnId="{659421DF-1B3C-494A-A0D4-1D1A54637F26}">
      <dgm:prSet/>
      <dgm:spPr/>
      <dgm:t>
        <a:bodyPr/>
        <a:lstStyle/>
        <a:p>
          <a:endParaRPr lang="en-US"/>
        </a:p>
      </dgm:t>
    </dgm:pt>
    <dgm:pt modelId="{BBA2A631-9379-47DC-A6CB-6A0EBAFB319C}" type="sibTrans" cxnId="{659421DF-1B3C-494A-A0D4-1D1A54637F26}">
      <dgm:prSet/>
      <dgm:spPr/>
      <dgm:t>
        <a:bodyPr/>
        <a:lstStyle/>
        <a:p>
          <a:endParaRPr lang="en-US"/>
        </a:p>
      </dgm:t>
    </dgm:pt>
    <dgm:pt modelId="{7555EBAA-D460-4638-8698-3E37B0E6F202}">
      <dgm:prSet/>
      <dgm:spPr/>
      <dgm:t>
        <a:bodyPr/>
        <a:lstStyle/>
        <a:p>
          <a:r>
            <a:rPr lang="en-US" sz="2100" u="sng" dirty="0"/>
            <a:t>For 7(a) loans</a:t>
          </a:r>
          <a:r>
            <a:rPr lang="en-US" sz="2100" dirty="0"/>
            <a:t>, up to six (6) consecutive months</a:t>
          </a:r>
        </a:p>
      </dgm:t>
    </dgm:pt>
    <dgm:pt modelId="{A3C988D2-18F3-4F3C-BB83-4AC32B8135BE}" type="parTrans" cxnId="{560FB568-5A09-4C28-AC2B-4DA34C04A86E}">
      <dgm:prSet/>
      <dgm:spPr/>
      <dgm:t>
        <a:bodyPr/>
        <a:lstStyle/>
        <a:p>
          <a:endParaRPr lang="en-US"/>
        </a:p>
      </dgm:t>
    </dgm:pt>
    <dgm:pt modelId="{5CEA6A02-00B2-46FC-82F7-E4820E86F54C}" type="sibTrans" cxnId="{560FB568-5A09-4C28-AC2B-4DA34C04A86E}">
      <dgm:prSet/>
      <dgm:spPr/>
      <dgm:t>
        <a:bodyPr/>
        <a:lstStyle/>
        <a:p>
          <a:endParaRPr lang="en-US"/>
        </a:p>
      </dgm:t>
    </dgm:pt>
    <dgm:pt modelId="{ADEBB8BD-24B7-4E9D-BB9D-573672A2A649}">
      <dgm:prSet custT="1"/>
      <dgm:spPr/>
      <dgm:t>
        <a:bodyPr/>
        <a:lstStyle/>
        <a:p>
          <a:r>
            <a:rPr lang="en-US" sz="2000" i="1" dirty="0"/>
            <a:t>Unless guarantee has been sold, in which case 90 days</a:t>
          </a:r>
        </a:p>
      </dgm:t>
    </dgm:pt>
    <dgm:pt modelId="{2D59814A-DC1E-4CC9-AC2C-2754548F1740}" type="parTrans" cxnId="{8D1F4289-04ED-40AD-BFE3-98F98E4E0D62}">
      <dgm:prSet/>
      <dgm:spPr/>
      <dgm:t>
        <a:bodyPr/>
        <a:lstStyle/>
        <a:p>
          <a:endParaRPr lang="en-US"/>
        </a:p>
      </dgm:t>
    </dgm:pt>
    <dgm:pt modelId="{A132EEF0-9BC1-404E-AA08-870F8F34F3B9}" type="sibTrans" cxnId="{8D1F4289-04ED-40AD-BFE3-98F98E4E0D62}">
      <dgm:prSet/>
      <dgm:spPr/>
      <dgm:t>
        <a:bodyPr/>
        <a:lstStyle/>
        <a:p>
          <a:endParaRPr lang="en-US"/>
        </a:p>
      </dgm:t>
    </dgm:pt>
    <dgm:pt modelId="{5EF0F713-EB43-463B-B9C3-413289A9147A}">
      <dgm:prSet/>
      <dgm:spPr/>
      <dgm:t>
        <a:bodyPr/>
        <a:lstStyle/>
        <a:p>
          <a:r>
            <a:rPr lang="en-US" sz="2100" u="sng" dirty="0"/>
            <a:t>For micro loans</a:t>
          </a:r>
          <a:r>
            <a:rPr lang="en-US" sz="2100" dirty="0"/>
            <a:t>, up to six (6) consecutive months</a:t>
          </a:r>
        </a:p>
      </dgm:t>
    </dgm:pt>
    <dgm:pt modelId="{041508F7-23D4-449E-89A6-BA00325AB9D7}" type="parTrans" cxnId="{8D84AE15-EC05-4B4B-9748-45BC78C95228}">
      <dgm:prSet/>
      <dgm:spPr/>
      <dgm:t>
        <a:bodyPr/>
        <a:lstStyle/>
        <a:p>
          <a:endParaRPr lang="en-US"/>
        </a:p>
      </dgm:t>
    </dgm:pt>
    <dgm:pt modelId="{AC6150ED-1543-409E-8CD9-EAFB287DFE80}" type="sibTrans" cxnId="{8D84AE15-EC05-4B4B-9748-45BC78C95228}">
      <dgm:prSet/>
      <dgm:spPr/>
      <dgm:t>
        <a:bodyPr/>
        <a:lstStyle/>
        <a:p>
          <a:endParaRPr lang="en-US"/>
        </a:p>
      </dgm:t>
    </dgm:pt>
    <dgm:pt modelId="{7B935EC7-310D-4058-B0D9-721010E2E219}">
      <dgm:prSet custT="1"/>
      <dgm:spPr/>
      <dgm:t>
        <a:bodyPr/>
        <a:lstStyle/>
        <a:p>
          <a:r>
            <a:rPr lang="en-US" sz="2000" i="1" dirty="0"/>
            <a:t>Deferment may not cause the loan to extend beyond the maximum six (6) year maturity</a:t>
          </a:r>
          <a:br>
            <a:rPr lang="en-US" sz="2100" dirty="0"/>
          </a:br>
          <a:endParaRPr lang="en-US" sz="2100" dirty="0"/>
        </a:p>
      </dgm:t>
    </dgm:pt>
    <dgm:pt modelId="{E6BEB6FF-0E03-4BC7-8C81-C0D3D9A31EA3}" type="parTrans" cxnId="{4109744B-3C2B-458D-B4AF-E83142DD73E2}">
      <dgm:prSet/>
      <dgm:spPr/>
      <dgm:t>
        <a:bodyPr/>
        <a:lstStyle/>
        <a:p>
          <a:endParaRPr lang="en-US"/>
        </a:p>
      </dgm:t>
    </dgm:pt>
    <dgm:pt modelId="{A74B164A-BA24-485D-955E-0D93FA295142}" type="sibTrans" cxnId="{4109744B-3C2B-458D-B4AF-E83142DD73E2}">
      <dgm:prSet/>
      <dgm:spPr/>
      <dgm:t>
        <a:bodyPr/>
        <a:lstStyle/>
        <a:p>
          <a:endParaRPr lang="en-US"/>
        </a:p>
      </dgm:t>
    </dgm:pt>
    <dgm:pt modelId="{746BAD08-1244-4908-8143-BA15C4D35639}">
      <dgm:prSet/>
      <dgm:spPr/>
      <dgm:t>
        <a:bodyPr/>
        <a:lstStyle/>
        <a:p>
          <a:r>
            <a:rPr lang="en-US" b="1" dirty="0"/>
            <a:t>504 Loans</a:t>
          </a:r>
        </a:p>
      </dgm:t>
    </dgm:pt>
    <dgm:pt modelId="{71D31118-099F-44BA-ABC3-29BC334B3705}" type="parTrans" cxnId="{C639C03A-1BD8-4507-A959-0BCA6C0812A9}">
      <dgm:prSet/>
      <dgm:spPr/>
      <dgm:t>
        <a:bodyPr/>
        <a:lstStyle/>
        <a:p>
          <a:endParaRPr lang="en-US"/>
        </a:p>
      </dgm:t>
    </dgm:pt>
    <dgm:pt modelId="{41A69BB1-8E70-40F2-B613-59EF9B9570EB}" type="sibTrans" cxnId="{C639C03A-1BD8-4507-A959-0BCA6C0812A9}">
      <dgm:prSet/>
      <dgm:spPr/>
      <dgm:t>
        <a:bodyPr/>
        <a:lstStyle/>
        <a:p>
          <a:endParaRPr lang="en-US"/>
        </a:p>
      </dgm:t>
    </dgm:pt>
    <dgm:pt modelId="{97B6EBCF-724F-4692-A390-65F24CDC9E0C}">
      <dgm:prSet custT="1"/>
      <dgm:spPr/>
      <dgm:t>
        <a:bodyPr/>
        <a:lstStyle/>
        <a:p>
          <a:r>
            <a:rPr lang="en-US" sz="2100" dirty="0"/>
            <a:t>CDCs may help with temporary cash flow issues by deferring payments</a:t>
          </a:r>
        </a:p>
      </dgm:t>
    </dgm:pt>
    <dgm:pt modelId="{B86A85BB-6777-4E52-A543-90DF67111534}" type="parTrans" cxnId="{43BA7395-2702-45F7-9D58-09732E02C76A}">
      <dgm:prSet/>
      <dgm:spPr/>
      <dgm:t>
        <a:bodyPr/>
        <a:lstStyle/>
        <a:p>
          <a:endParaRPr lang="en-US"/>
        </a:p>
      </dgm:t>
    </dgm:pt>
    <dgm:pt modelId="{5A619ADB-E65A-4403-829E-EDA92FA29F1D}" type="sibTrans" cxnId="{43BA7395-2702-45F7-9D58-09732E02C76A}">
      <dgm:prSet/>
      <dgm:spPr/>
      <dgm:t>
        <a:bodyPr/>
        <a:lstStyle/>
        <a:p>
          <a:endParaRPr lang="en-US"/>
        </a:p>
      </dgm:t>
    </dgm:pt>
    <dgm:pt modelId="{BE479CDE-C940-4510-AF5F-78A781597E7E}">
      <dgm:prSet custT="1"/>
      <dgm:spPr/>
      <dgm:t>
        <a:bodyPr/>
        <a:lstStyle/>
        <a:p>
          <a:r>
            <a:rPr lang="en-US" sz="2100" dirty="0"/>
            <a:t>Up to six (6) consecutive months or 20% of the original loan amount, whichever is less</a:t>
          </a:r>
        </a:p>
      </dgm:t>
    </dgm:pt>
    <dgm:pt modelId="{2B73C8B4-A910-45CD-A589-7CF9C5996E5B}" type="parTrans" cxnId="{74C10F3F-185F-4862-A515-724724BEB646}">
      <dgm:prSet/>
      <dgm:spPr/>
      <dgm:t>
        <a:bodyPr/>
        <a:lstStyle/>
        <a:p>
          <a:endParaRPr lang="en-US"/>
        </a:p>
      </dgm:t>
    </dgm:pt>
    <dgm:pt modelId="{1AA16993-6B46-4C22-830D-69DB5FAD64DF}" type="sibTrans" cxnId="{74C10F3F-185F-4862-A515-724724BEB646}">
      <dgm:prSet/>
      <dgm:spPr/>
      <dgm:t>
        <a:bodyPr/>
        <a:lstStyle/>
        <a:p>
          <a:endParaRPr lang="en-US"/>
        </a:p>
      </dgm:t>
    </dgm:pt>
    <dgm:pt modelId="{1D863631-8D89-48D0-90B1-F82DA1569ECC}" type="pres">
      <dgm:prSet presAssocID="{9E9F4EE3-DA6D-4455-839D-C55ECA875A26}" presName="Name0" presStyleCnt="0">
        <dgm:presLayoutVars>
          <dgm:dir/>
          <dgm:animLvl val="lvl"/>
          <dgm:resizeHandles val="exact"/>
        </dgm:presLayoutVars>
      </dgm:prSet>
      <dgm:spPr/>
    </dgm:pt>
    <dgm:pt modelId="{E9FC0936-DBE8-40FD-AE6F-491B6ADE5B9E}" type="pres">
      <dgm:prSet presAssocID="{EA711381-D333-4E23-B04C-69D3498678F9}" presName="composite" presStyleCnt="0"/>
      <dgm:spPr/>
    </dgm:pt>
    <dgm:pt modelId="{4CBF3906-F76D-4C2D-9596-C700A2565793}" type="pres">
      <dgm:prSet presAssocID="{EA711381-D333-4E23-B04C-69D3498678F9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736974E5-C4B7-4C5D-A751-C41002BB2088}" type="pres">
      <dgm:prSet presAssocID="{EA711381-D333-4E23-B04C-69D3498678F9}" presName="desTx" presStyleLbl="alignAccFollowNode1" presStyleIdx="0" presStyleCnt="2">
        <dgm:presLayoutVars>
          <dgm:bulletEnabled val="1"/>
        </dgm:presLayoutVars>
      </dgm:prSet>
      <dgm:spPr/>
    </dgm:pt>
    <dgm:pt modelId="{828FAC66-7423-4873-86CF-8450C8A00C6E}" type="pres">
      <dgm:prSet presAssocID="{222AC7B5-D518-4903-A567-32289610391E}" presName="space" presStyleCnt="0"/>
      <dgm:spPr/>
    </dgm:pt>
    <dgm:pt modelId="{CD90B1EB-5F23-45A0-96FC-E25182A24552}" type="pres">
      <dgm:prSet presAssocID="{746BAD08-1244-4908-8143-BA15C4D35639}" presName="composite" presStyleCnt="0"/>
      <dgm:spPr/>
    </dgm:pt>
    <dgm:pt modelId="{3FCD664A-8E59-4ABD-9A6F-AE30CA1C8A4A}" type="pres">
      <dgm:prSet presAssocID="{746BAD08-1244-4908-8143-BA15C4D35639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062B6B30-D931-49F6-9A1E-4349D3D12924}" type="pres">
      <dgm:prSet presAssocID="{746BAD08-1244-4908-8143-BA15C4D35639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809B8501-645A-4994-8428-4771C4A2A900}" type="presOf" srcId="{BE479CDE-C940-4510-AF5F-78A781597E7E}" destId="{062B6B30-D931-49F6-9A1E-4349D3D12924}" srcOrd="0" destOrd="1" presId="urn:microsoft.com/office/officeart/2005/8/layout/hList1"/>
    <dgm:cxn modelId="{25225C03-C727-448D-8D01-36E50C37F09F}" type="presOf" srcId="{97B6EBCF-724F-4692-A390-65F24CDC9E0C}" destId="{062B6B30-D931-49F6-9A1E-4349D3D12924}" srcOrd="0" destOrd="0" presId="urn:microsoft.com/office/officeart/2005/8/layout/hList1"/>
    <dgm:cxn modelId="{8D84AE15-EC05-4B4B-9748-45BC78C95228}" srcId="{EA711381-D333-4E23-B04C-69D3498678F9}" destId="{5EF0F713-EB43-463B-B9C3-413289A9147A}" srcOrd="2" destOrd="0" parTransId="{041508F7-23D4-449E-89A6-BA00325AB9D7}" sibTransId="{AC6150ED-1543-409E-8CD9-EAFB287DFE80}"/>
    <dgm:cxn modelId="{CAFC8830-BA13-4BD2-B441-79DCB677C082}" srcId="{9E9F4EE3-DA6D-4455-839D-C55ECA875A26}" destId="{EA711381-D333-4E23-B04C-69D3498678F9}" srcOrd="0" destOrd="0" parTransId="{44072E8D-56D5-4069-A00C-CCEB22E47F6A}" sibTransId="{222AC7B5-D518-4903-A567-32289610391E}"/>
    <dgm:cxn modelId="{C639C03A-1BD8-4507-A959-0BCA6C0812A9}" srcId="{9E9F4EE3-DA6D-4455-839D-C55ECA875A26}" destId="{746BAD08-1244-4908-8143-BA15C4D35639}" srcOrd="1" destOrd="0" parTransId="{71D31118-099F-44BA-ABC3-29BC334B3705}" sibTransId="{41A69BB1-8E70-40F2-B613-59EF9B9570EB}"/>
    <dgm:cxn modelId="{74C10F3F-185F-4862-A515-724724BEB646}" srcId="{746BAD08-1244-4908-8143-BA15C4D35639}" destId="{BE479CDE-C940-4510-AF5F-78A781597E7E}" srcOrd="1" destOrd="0" parTransId="{2B73C8B4-A910-45CD-A589-7CF9C5996E5B}" sibTransId="{1AA16993-6B46-4C22-830D-69DB5FAD64DF}"/>
    <dgm:cxn modelId="{560FB568-5A09-4C28-AC2B-4DA34C04A86E}" srcId="{EA711381-D333-4E23-B04C-69D3498678F9}" destId="{7555EBAA-D460-4638-8698-3E37B0E6F202}" srcOrd="1" destOrd="0" parTransId="{A3C988D2-18F3-4F3C-BB83-4AC32B8135BE}" sibTransId="{5CEA6A02-00B2-46FC-82F7-E4820E86F54C}"/>
    <dgm:cxn modelId="{4109744B-3C2B-458D-B4AF-E83142DD73E2}" srcId="{5EF0F713-EB43-463B-B9C3-413289A9147A}" destId="{7B935EC7-310D-4058-B0D9-721010E2E219}" srcOrd="0" destOrd="0" parTransId="{E6BEB6FF-0E03-4BC7-8C81-C0D3D9A31EA3}" sibTransId="{A74B164A-BA24-485D-955E-0D93FA295142}"/>
    <dgm:cxn modelId="{1F33C54C-FC84-4619-8349-CC133CC4D16E}" type="presOf" srcId="{9E9F4EE3-DA6D-4455-839D-C55ECA875A26}" destId="{1D863631-8D89-48D0-90B1-F82DA1569ECC}" srcOrd="0" destOrd="0" presId="urn:microsoft.com/office/officeart/2005/8/layout/hList1"/>
    <dgm:cxn modelId="{52EDA750-0818-4B24-930D-06E8A19503DD}" type="presOf" srcId="{7555EBAA-D460-4638-8698-3E37B0E6F202}" destId="{736974E5-C4B7-4C5D-A751-C41002BB2088}" srcOrd="0" destOrd="1" presId="urn:microsoft.com/office/officeart/2005/8/layout/hList1"/>
    <dgm:cxn modelId="{041E3F54-BEA8-4703-9302-CEB0780BC0C6}" type="presOf" srcId="{7F071B74-1B93-405A-BF26-B4E1307CC001}" destId="{736974E5-C4B7-4C5D-A751-C41002BB2088}" srcOrd="0" destOrd="0" presId="urn:microsoft.com/office/officeart/2005/8/layout/hList1"/>
    <dgm:cxn modelId="{D9C56682-9A7E-46F6-BCA5-4AAB0C3AF62F}" type="presOf" srcId="{746BAD08-1244-4908-8143-BA15C4D35639}" destId="{3FCD664A-8E59-4ABD-9A6F-AE30CA1C8A4A}" srcOrd="0" destOrd="0" presId="urn:microsoft.com/office/officeart/2005/8/layout/hList1"/>
    <dgm:cxn modelId="{8D1F4289-04ED-40AD-BFE3-98F98E4E0D62}" srcId="{7555EBAA-D460-4638-8698-3E37B0E6F202}" destId="{ADEBB8BD-24B7-4E9D-BB9D-573672A2A649}" srcOrd="0" destOrd="0" parTransId="{2D59814A-DC1E-4CC9-AC2C-2754548F1740}" sibTransId="{A132EEF0-9BC1-404E-AA08-870F8F34F3B9}"/>
    <dgm:cxn modelId="{F629D589-FD18-4C87-B910-E4AD4BCA7AD1}" type="presOf" srcId="{7B935EC7-310D-4058-B0D9-721010E2E219}" destId="{736974E5-C4B7-4C5D-A751-C41002BB2088}" srcOrd="0" destOrd="4" presId="urn:microsoft.com/office/officeart/2005/8/layout/hList1"/>
    <dgm:cxn modelId="{43BA7395-2702-45F7-9D58-09732E02C76A}" srcId="{746BAD08-1244-4908-8143-BA15C4D35639}" destId="{97B6EBCF-724F-4692-A390-65F24CDC9E0C}" srcOrd="0" destOrd="0" parTransId="{B86A85BB-6777-4E52-A543-90DF67111534}" sibTransId="{5A619ADB-E65A-4403-829E-EDA92FA29F1D}"/>
    <dgm:cxn modelId="{BD7E30C1-73BB-45EB-9710-61B7826A84BD}" type="presOf" srcId="{5EF0F713-EB43-463B-B9C3-413289A9147A}" destId="{736974E5-C4B7-4C5D-A751-C41002BB2088}" srcOrd="0" destOrd="3" presId="urn:microsoft.com/office/officeart/2005/8/layout/hList1"/>
    <dgm:cxn modelId="{659421DF-1B3C-494A-A0D4-1D1A54637F26}" srcId="{EA711381-D333-4E23-B04C-69D3498678F9}" destId="{7F071B74-1B93-405A-BF26-B4E1307CC001}" srcOrd="0" destOrd="0" parTransId="{8CB50F89-0488-455B-9462-17A968655654}" sibTransId="{BBA2A631-9379-47DC-A6CB-6A0EBAFB319C}"/>
    <dgm:cxn modelId="{6BF8EEE9-D049-4407-A513-9549EB1B57D2}" type="presOf" srcId="{ADEBB8BD-24B7-4E9D-BB9D-573672A2A649}" destId="{736974E5-C4B7-4C5D-A751-C41002BB2088}" srcOrd="0" destOrd="2" presId="urn:microsoft.com/office/officeart/2005/8/layout/hList1"/>
    <dgm:cxn modelId="{8D2E75FC-FDD8-476F-8C3A-BAFB11C670F4}" type="presOf" srcId="{EA711381-D333-4E23-B04C-69D3498678F9}" destId="{4CBF3906-F76D-4C2D-9596-C700A2565793}" srcOrd="0" destOrd="0" presId="urn:microsoft.com/office/officeart/2005/8/layout/hList1"/>
    <dgm:cxn modelId="{7F381618-AE62-466D-8409-C99032F10A5A}" type="presParOf" srcId="{1D863631-8D89-48D0-90B1-F82DA1569ECC}" destId="{E9FC0936-DBE8-40FD-AE6F-491B6ADE5B9E}" srcOrd="0" destOrd="0" presId="urn:microsoft.com/office/officeart/2005/8/layout/hList1"/>
    <dgm:cxn modelId="{6AC6A292-CA92-4E93-8C3E-DC94F104F0BD}" type="presParOf" srcId="{E9FC0936-DBE8-40FD-AE6F-491B6ADE5B9E}" destId="{4CBF3906-F76D-4C2D-9596-C700A2565793}" srcOrd="0" destOrd="0" presId="urn:microsoft.com/office/officeart/2005/8/layout/hList1"/>
    <dgm:cxn modelId="{34A3B513-2451-44D9-AC4E-DE0D58E8272B}" type="presParOf" srcId="{E9FC0936-DBE8-40FD-AE6F-491B6ADE5B9E}" destId="{736974E5-C4B7-4C5D-A751-C41002BB2088}" srcOrd="1" destOrd="0" presId="urn:microsoft.com/office/officeart/2005/8/layout/hList1"/>
    <dgm:cxn modelId="{BAFA1931-DBBF-4633-8F4A-A85EFA1520D9}" type="presParOf" srcId="{1D863631-8D89-48D0-90B1-F82DA1569ECC}" destId="{828FAC66-7423-4873-86CF-8450C8A00C6E}" srcOrd="1" destOrd="0" presId="urn:microsoft.com/office/officeart/2005/8/layout/hList1"/>
    <dgm:cxn modelId="{7F4C3374-4B95-4B97-ADBD-61FFC23DA3CF}" type="presParOf" srcId="{1D863631-8D89-48D0-90B1-F82DA1569ECC}" destId="{CD90B1EB-5F23-45A0-96FC-E25182A24552}" srcOrd="2" destOrd="0" presId="urn:microsoft.com/office/officeart/2005/8/layout/hList1"/>
    <dgm:cxn modelId="{2B668C24-444C-426C-AAB0-BAE96DB21DA4}" type="presParOf" srcId="{CD90B1EB-5F23-45A0-96FC-E25182A24552}" destId="{3FCD664A-8E59-4ABD-9A6F-AE30CA1C8A4A}" srcOrd="0" destOrd="0" presId="urn:microsoft.com/office/officeart/2005/8/layout/hList1"/>
    <dgm:cxn modelId="{C12765F7-82BE-4AB4-B0BF-9F2CC0C81144}" type="presParOf" srcId="{CD90B1EB-5F23-45A0-96FC-E25182A24552}" destId="{062B6B30-D931-49F6-9A1E-4349D3D1292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574589-2451-4EC2-B125-82C01A4F84AB}">
      <dsp:nvSpPr>
        <dsp:cNvPr id="0" name=""/>
        <dsp:cNvSpPr/>
      </dsp:nvSpPr>
      <dsp:spPr>
        <a:xfrm>
          <a:off x="3557" y="93836"/>
          <a:ext cx="645257" cy="64525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943C2A-DFB2-4FB0-A80D-BF66CA486D3E}">
      <dsp:nvSpPr>
        <dsp:cNvPr id="0" name=""/>
        <dsp:cNvSpPr/>
      </dsp:nvSpPr>
      <dsp:spPr>
        <a:xfrm>
          <a:off x="3557" y="911973"/>
          <a:ext cx="1843593" cy="1342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/>
            <a:t>Local Emergency Management documents the disaster using SBA criteria</a:t>
          </a:r>
        </a:p>
      </dsp:txBody>
      <dsp:txXfrm>
        <a:off x="3557" y="911973"/>
        <a:ext cx="1843593" cy="1342662"/>
      </dsp:txXfrm>
    </dsp:sp>
    <dsp:sp modelId="{22C77ACA-F8FC-4C51-9FB0-C2E3CEDC0737}">
      <dsp:nvSpPr>
        <dsp:cNvPr id="0" name=""/>
        <dsp:cNvSpPr/>
      </dsp:nvSpPr>
      <dsp:spPr>
        <a:xfrm>
          <a:off x="3557" y="2335044"/>
          <a:ext cx="1843593" cy="17777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D16231-0B8C-458F-88CE-CF3E19206A33}">
      <dsp:nvSpPr>
        <dsp:cNvPr id="0" name=""/>
        <dsp:cNvSpPr/>
      </dsp:nvSpPr>
      <dsp:spPr>
        <a:xfrm>
          <a:off x="2169780" y="93836"/>
          <a:ext cx="645257" cy="64525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AA8A02-BDFF-4920-95E5-51D080A43E9B}">
      <dsp:nvSpPr>
        <dsp:cNvPr id="0" name=""/>
        <dsp:cNvSpPr/>
      </dsp:nvSpPr>
      <dsp:spPr>
        <a:xfrm>
          <a:off x="2169780" y="911973"/>
          <a:ext cx="1843593" cy="1342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/>
            <a:t>Documentation goes to local government and eventually the Governor’s office</a:t>
          </a:r>
        </a:p>
      </dsp:txBody>
      <dsp:txXfrm>
        <a:off x="2169780" y="911973"/>
        <a:ext cx="1843593" cy="1342662"/>
      </dsp:txXfrm>
    </dsp:sp>
    <dsp:sp modelId="{8DC65AC7-CA41-4140-9734-247D36DF3639}">
      <dsp:nvSpPr>
        <dsp:cNvPr id="0" name=""/>
        <dsp:cNvSpPr/>
      </dsp:nvSpPr>
      <dsp:spPr>
        <a:xfrm>
          <a:off x="2169780" y="2335044"/>
          <a:ext cx="1843593" cy="17777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C6FCFD-0FBB-43C0-9E4A-4A8F6D31629C}">
      <dsp:nvSpPr>
        <dsp:cNvPr id="0" name=""/>
        <dsp:cNvSpPr/>
      </dsp:nvSpPr>
      <dsp:spPr>
        <a:xfrm>
          <a:off x="4336003" y="93836"/>
          <a:ext cx="645257" cy="64525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78BA8C-BEEF-4B76-8F8F-9B48D26D40D3}">
      <dsp:nvSpPr>
        <dsp:cNvPr id="0" name=""/>
        <dsp:cNvSpPr/>
      </dsp:nvSpPr>
      <dsp:spPr>
        <a:xfrm>
          <a:off x="4336003" y="911973"/>
          <a:ext cx="1843593" cy="1342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/>
            <a:t>Governor can then declare a state of emergency for Texas</a:t>
          </a:r>
        </a:p>
      </dsp:txBody>
      <dsp:txXfrm>
        <a:off x="4336003" y="911973"/>
        <a:ext cx="1843593" cy="1342662"/>
      </dsp:txXfrm>
    </dsp:sp>
    <dsp:sp modelId="{4F1036C2-0989-4085-876E-F3DCEA327A16}">
      <dsp:nvSpPr>
        <dsp:cNvPr id="0" name=""/>
        <dsp:cNvSpPr/>
      </dsp:nvSpPr>
      <dsp:spPr>
        <a:xfrm>
          <a:off x="4336003" y="2335044"/>
          <a:ext cx="1843593" cy="17777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3AEB36-E312-4474-B8E2-1108B79E9606}">
      <dsp:nvSpPr>
        <dsp:cNvPr id="0" name=""/>
        <dsp:cNvSpPr/>
      </dsp:nvSpPr>
      <dsp:spPr>
        <a:xfrm>
          <a:off x="6502225" y="93836"/>
          <a:ext cx="645257" cy="64525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967645-65B3-4C5E-A8F4-CD4104ED7B76}">
      <dsp:nvSpPr>
        <dsp:cNvPr id="0" name=""/>
        <dsp:cNvSpPr/>
      </dsp:nvSpPr>
      <dsp:spPr>
        <a:xfrm>
          <a:off x="6502225" y="911973"/>
          <a:ext cx="1843593" cy="1342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/>
            <a:t>Governor sends declaration and documentation to SBA</a:t>
          </a:r>
        </a:p>
      </dsp:txBody>
      <dsp:txXfrm>
        <a:off x="6502225" y="911973"/>
        <a:ext cx="1843593" cy="1342662"/>
      </dsp:txXfrm>
    </dsp:sp>
    <dsp:sp modelId="{8A41CA1E-F625-48CD-945B-0EE3563A3CD2}">
      <dsp:nvSpPr>
        <dsp:cNvPr id="0" name=""/>
        <dsp:cNvSpPr/>
      </dsp:nvSpPr>
      <dsp:spPr>
        <a:xfrm>
          <a:off x="6502225" y="2335044"/>
          <a:ext cx="1843593" cy="17777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47E762-2351-45B4-A329-739239311C48}">
      <dsp:nvSpPr>
        <dsp:cNvPr id="0" name=""/>
        <dsp:cNvSpPr/>
      </dsp:nvSpPr>
      <dsp:spPr>
        <a:xfrm>
          <a:off x="8668448" y="93836"/>
          <a:ext cx="645257" cy="64525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1098C1-AB78-4DA3-8A0D-BAB5FD0868B5}">
      <dsp:nvSpPr>
        <dsp:cNvPr id="0" name=""/>
        <dsp:cNvSpPr/>
      </dsp:nvSpPr>
      <dsp:spPr>
        <a:xfrm>
          <a:off x="8668448" y="911973"/>
          <a:ext cx="1843593" cy="1342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/>
            <a:t>If SBA Administrator agrees the SBA  Office of Disaster Assistance (ODA) creates a formal disaster declaration</a:t>
          </a:r>
        </a:p>
      </dsp:txBody>
      <dsp:txXfrm>
        <a:off x="8668448" y="911973"/>
        <a:ext cx="1843593" cy="1342662"/>
      </dsp:txXfrm>
    </dsp:sp>
    <dsp:sp modelId="{AC4A0E99-3BBB-4795-86F6-E72D2437B266}">
      <dsp:nvSpPr>
        <dsp:cNvPr id="0" name=""/>
        <dsp:cNvSpPr/>
      </dsp:nvSpPr>
      <dsp:spPr>
        <a:xfrm>
          <a:off x="8668448" y="2335044"/>
          <a:ext cx="1843593" cy="17777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i="1" kern="1200" dirty="0"/>
            <a:t>Only at this point is a federal disaster officially ‘declared’ </a:t>
          </a:r>
          <a:endParaRPr lang="en-US" sz="1700" kern="1200" dirty="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i="1" kern="1200" dirty="0"/>
            <a:t>Only at this point can EIDL applications be received</a:t>
          </a:r>
          <a:endParaRPr lang="en-US" sz="1700" kern="1200" dirty="0"/>
        </a:p>
      </dsp:txBody>
      <dsp:txXfrm>
        <a:off x="8668448" y="2335044"/>
        <a:ext cx="1843593" cy="17777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B6388E-1F66-4C02-82B8-084B6D9EC691}">
      <dsp:nvSpPr>
        <dsp:cNvPr id="0" name=""/>
        <dsp:cNvSpPr/>
      </dsp:nvSpPr>
      <dsp:spPr>
        <a:xfrm>
          <a:off x="0" y="3413"/>
          <a:ext cx="10515600" cy="51491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F0C8A6-1C72-4463-9F44-B6501AC13347}">
      <dsp:nvSpPr>
        <dsp:cNvPr id="0" name=""/>
        <dsp:cNvSpPr/>
      </dsp:nvSpPr>
      <dsp:spPr>
        <a:xfrm>
          <a:off x="155762" y="119269"/>
          <a:ext cx="283481" cy="2832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B8C3F1-5B1E-4480-9BBF-5F24FFF280BF}">
      <dsp:nvSpPr>
        <dsp:cNvPr id="0" name=""/>
        <dsp:cNvSpPr/>
      </dsp:nvSpPr>
      <dsp:spPr>
        <a:xfrm>
          <a:off x="595006" y="3413"/>
          <a:ext cx="9884853" cy="579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307" tIns="61307" rIns="61307" bIns="61307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Loans up to $2 million </a:t>
          </a:r>
        </a:p>
      </dsp:txBody>
      <dsp:txXfrm>
        <a:off x="595006" y="3413"/>
        <a:ext cx="9884853" cy="579282"/>
      </dsp:txXfrm>
    </dsp:sp>
    <dsp:sp modelId="{F059E2E6-EA53-44DB-A8BE-C002DC6FFC35}">
      <dsp:nvSpPr>
        <dsp:cNvPr id="0" name=""/>
        <dsp:cNvSpPr/>
      </dsp:nvSpPr>
      <dsp:spPr>
        <a:xfrm>
          <a:off x="0" y="727516"/>
          <a:ext cx="10515600" cy="51491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954C01-44E2-4124-A5E0-5CF9EE559FF9}">
      <dsp:nvSpPr>
        <dsp:cNvPr id="0" name=""/>
        <dsp:cNvSpPr/>
      </dsp:nvSpPr>
      <dsp:spPr>
        <a:xfrm>
          <a:off x="155762" y="843373"/>
          <a:ext cx="283481" cy="2832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73C9D5-04E8-4C8E-A3EB-2CEAFFFC3856}">
      <dsp:nvSpPr>
        <dsp:cNvPr id="0" name=""/>
        <dsp:cNvSpPr/>
      </dsp:nvSpPr>
      <dsp:spPr>
        <a:xfrm>
          <a:off x="595006" y="727516"/>
          <a:ext cx="9884853" cy="579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307" tIns="61307" rIns="61307" bIns="61307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Small businesses and private non-profits are eligible</a:t>
          </a:r>
        </a:p>
      </dsp:txBody>
      <dsp:txXfrm>
        <a:off x="595006" y="727516"/>
        <a:ext cx="9884853" cy="579282"/>
      </dsp:txXfrm>
    </dsp:sp>
    <dsp:sp modelId="{D951C4EF-A6F6-4B66-B578-CC497BD27BD8}">
      <dsp:nvSpPr>
        <dsp:cNvPr id="0" name=""/>
        <dsp:cNvSpPr/>
      </dsp:nvSpPr>
      <dsp:spPr>
        <a:xfrm>
          <a:off x="0" y="1451619"/>
          <a:ext cx="10515600" cy="51491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B8B0B2-1A62-47B2-9EB5-9AE0112A9C02}">
      <dsp:nvSpPr>
        <dsp:cNvPr id="0" name=""/>
        <dsp:cNvSpPr/>
      </dsp:nvSpPr>
      <dsp:spPr>
        <a:xfrm>
          <a:off x="155762" y="1567476"/>
          <a:ext cx="283481" cy="2832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6D0048-981E-4F91-97C7-07CF684209DA}">
      <dsp:nvSpPr>
        <dsp:cNvPr id="0" name=""/>
        <dsp:cNvSpPr/>
      </dsp:nvSpPr>
      <dsp:spPr>
        <a:xfrm>
          <a:off x="595006" y="1451619"/>
          <a:ext cx="9884853" cy="579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307" tIns="61307" rIns="61307" bIns="61307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May be used for fixed debts, payroll, accounts payable and other bills affected by the disaster</a:t>
          </a:r>
        </a:p>
      </dsp:txBody>
      <dsp:txXfrm>
        <a:off x="595006" y="1451619"/>
        <a:ext cx="9884853" cy="579282"/>
      </dsp:txXfrm>
    </dsp:sp>
    <dsp:sp modelId="{CC353BC9-C0DC-43CD-A27A-5704D0BFC0FA}">
      <dsp:nvSpPr>
        <dsp:cNvPr id="0" name=""/>
        <dsp:cNvSpPr/>
      </dsp:nvSpPr>
      <dsp:spPr>
        <a:xfrm>
          <a:off x="0" y="2175722"/>
          <a:ext cx="10515600" cy="51491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236653-7BF1-47B8-A020-8ACAF8228452}">
      <dsp:nvSpPr>
        <dsp:cNvPr id="0" name=""/>
        <dsp:cNvSpPr/>
      </dsp:nvSpPr>
      <dsp:spPr>
        <a:xfrm>
          <a:off x="155762" y="2291579"/>
          <a:ext cx="283481" cy="28320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DE5BD5-229E-40A3-A86B-A4FBF91594CA}">
      <dsp:nvSpPr>
        <dsp:cNvPr id="0" name=""/>
        <dsp:cNvSpPr/>
      </dsp:nvSpPr>
      <dsp:spPr>
        <a:xfrm>
          <a:off x="595006" y="2175722"/>
          <a:ext cx="9884853" cy="579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307" tIns="61307" rIns="61307" bIns="61307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3.75% interest rate for small businesses </a:t>
          </a:r>
          <a:r>
            <a:rPr lang="en-US" sz="1800" b="1" i="1" kern="1200"/>
            <a:t>without credit available elsewhere</a:t>
          </a:r>
          <a:r>
            <a:rPr lang="en-US" sz="1800" b="1" kern="1200"/>
            <a:t>; businesses with credit available elsewhere are not eligible</a:t>
          </a:r>
        </a:p>
      </dsp:txBody>
      <dsp:txXfrm>
        <a:off x="595006" y="2175722"/>
        <a:ext cx="9884853" cy="579282"/>
      </dsp:txXfrm>
    </dsp:sp>
    <dsp:sp modelId="{01104D86-70B2-44DE-A7A0-83572E7DDEDB}">
      <dsp:nvSpPr>
        <dsp:cNvPr id="0" name=""/>
        <dsp:cNvSpPr/>
      </dsp:nvSpPr>
      <dsp:spPr>
        <a:xfrm>
          <a:off x="0" y="2899825"/>
          <a:ext cx="10515600" cy="51491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DF2D24-A894-49F3-86FC-790EDC49EE69}">
      <dsp:nvSpPr>
        <dsp:cNvPr id="0" name=""/>
        <dsp:cNvSpPr/>
      </dsp:nvSpPr>
      <dsp:spPr>
        <a:xfrm>
          <a:off x="155762" y="3015682"/>
          <a:ext cx="283481" cy="28320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05C79D-8409-4B04-994C-4F83E10F3580}">
      <dsp:nvSpPr>
        <dsp:cNvPr id="0" name=""/>
        <dsp:cNvSpPr/>
      </dsp:nvSpPr>
      <dsp:spPr>
        <a:xfrm>
          <a:off x="595006" y="2899825"/>
          <a:ext cx="9884853" cy="579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307" tIns="61307" rIns="61307" bIns="61307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2.75% for private non-profits</a:t>
          </a:r>
        </a:p>
      </dsp:txBody>
      <dsp:txXfrm>
        <a:off x="595006" y="2899825"/>
        <a:ext cx="9884853" cy="579282"/>
      </dsp:txXfrm>
    </dsp:sp>
    <dsp:sp modelId="{5CCD3423-B3EA-41BE-AC07-E70DB23B5B9B}">
      <dsp:nvSpPr>
        <dsp:cNvPr id="0" name=""/>
        <dsp:cNvSpPr/>
      </dsp:nvSpPr>
      <dsp:spPr>
        <a:xfrm>
          <a:off x="0" y="3623929"/>
          <a:ext cx="10515600" cy="51491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58F078-A412-4141-8FD0-807883BD9620}">
      <dsp:nvSpPr>
        <dsp:cNvPr id="0" name=""/>
        <dsp:cNvSpPr/>
      </dsp:nvSpPr>
      <dsp:spPr>
        <a:xfrm>
          <a:off x="155762" y="3739785"/>
          <a:ext cx="283481" cy="283204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0164EF-5D17-438F-B88F-27EE1AD6545C}">
      <dsp:nvSpPr>
        <dsp:cNvPr id="0" name=""/>
        <dsp:cNvSpPr/>
      </dsp:nvSpPr>
      <dsp:spPr>
        <a:xfrm>
          <a:off x="595006" y="3623929"/>
          <a:ext cx="9884853" cy="579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307" tIns="61307" rIns="61307" bIns="61307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Long-term repayments, on a case by case basis, up to a maximum of 30 years </a:t>
          </a:r>
        </a:p>
      </dsp:txBody>
      <dsp:txXfrm>
        <a:off x="595006" y="3623929"/>
        <a:ext cx="9884853" cy="5792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4B8840-D3A3-488A-9AF3-33841785B5E6}">
      <dsp:nvSpPr>
        <dsp:cNvPr id="0" name=""/>
        <dsp:cNvSpPr/>
      </dsp:nvSpPr>
      <dsp:spPr>
        <a:xfrm>
          <a:off x="0" y="323253"/>
          <a:ext cx="10515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1DB866-DDBC-45FE-8E88-5F5C31ED8EB7}">
      <dsp:nvSpPr>
        <dsp:cNvPr id="0" name=""/>
        <dsp:cNvSpPr/>
      </dsp:nvSpPr>
      <dsp:spPr>
        <a:xfrm>
          <a:off x="525780" y="42813"/>
          <a:ext cx="7360920" cy="5608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Apply online per previous slide</a:t>
          </a:r>
          <a:br>
            <a:rPr lang="en-US" sz="1800" kern="1200" dirty="0"/>
          </a:br>
          <a:endParaRPr lang="en-US" sz="1800" kern="1200" dirty="0"/>
        </a:p>
      </dsp:txBody>
      <dsp:txXfrm>
        <a:off x="553160" y="70193"/>
        <a:ext cx="7306160" cy="506120"/>
      </dsp:txXfrm>
    </dsp:sp>
    <dsp:sp modelId="{05B0FA6B-3A16-4D02-9926-BCB8B09EA14B}">
      <dsp:nvSpPr>
        <dsp:cNvPr id="0" name=""/>
        <dsp:cNvSpPr/>
      </dsp:nvSpPr>
      <dsp:spPr>
        <a:xfrm>
          <a:off x="0" y="1185093"/>
          <a:ext cx="10515600" cy="1675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95732" rIns="81612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Information is verified and credit checked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Forecasts are completed to determine the EIDL amount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A loan officer contacts you to make recommendation and discuss next steps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Decision normally takes up to 4 weeks</a:t>
          </a:r>
        </a:p>
      </dsp:txBody>
      <dsp:txXfrm>
        <a:off x="0" y="1185093"/>
        <a:ext cx="10515600" cy="1675800"/>
      </dsp:txXfrm>
    </dsp:sp>
    <dsp:sp modelId="{2489C880-9C75-4839-94D8-7848B0D68AEC}">
      <dsp:nvSpPr>
        <dsp:cNvPr id="0" name=""/>
        <dsp:cNvSpPr/>
      </dsp:nvSpPr>
      <dsp:spPr>
        <a:xfrm>
          <a:off x="525780" y="904653"/>
          <a:ext cx="7360920" cy="5608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Loan Processing Decision</a:t>
          </a:r>
        </a:p>
      </dsp:txBody>
      <dsp:txXfrm>
        <a:off x="553160" y="932033"/>
        <a:ext cx="7306160" cy="506120"/>
      </dsp:txXfrm>
    </dsp:sp>
    <dsp:sp modelId="{BBF58F5C-8632-4497-9961-E30D740B67BE}">
      <dsp:nvSpPr>
        <dsp:cNvPr id="0" name=""/>
        <dsp:cNvSpPr/>
      </dsp:nvSpPr>
      <dsp:spPr>
        <a:xfrm>
          <a:off x="0" y="3243933"/>
          <a:ext cx="10515600" cy="1615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95732" rIns="81612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Sign and Submit Loan Documents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Initial disbursement of $25K within 5 days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A Case Manager is assigned that will help you with the rest</a:t>
          </a:r>
          <a:br>
            <a:rPr lang="en-US" sz="1800" kern="1200" dirty="0"/>
          </a:br>
          <a:endParaRPr lang="en-US" sz="1800" kern="1200" dirty="0"/>
        </a:p>
      </dsp:txBody>
      <dsp:txXfrm>
        <a:off x="0" y="3243933"/>
        <a:ext cx="10515600" cy="1615950"/>
      </dsp:txXfrm>
    </dsp:sp>
    <dsp:sp modelId="{CBE271C5-D548-4B82-9A8C-B90E19A187FA}">
      <dsp:nvSpPr>
        <dsp:cNvPr id="0" name=""/>
        <dsp:cNvSpPr/>
      </dsp:nvSpPr>
      <dsp:spPr>
        <a:xfrm>
          <a:off x="525780" y="2963493"/>
          <a:ext cx="7360920" cy="5608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Loan Closes and Funds Disbursed</a:t>
          </a:r>
        </a:p>
      </dsp:txBody>
      <dsp:txXfrm>
        <a:off x="553160" y="2990873"/>
        <a:ext cx="7306160" cy="5061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63B25E-1D58-476E-AE5B-E627A75B312B}">
      <dsp:nvSpPr>
        <dsp:cNvPr id="0" name=""/>
        <dsp:cNvSpPr/>
      </dsp:nvSpPr>
      <dsp:spPr>
        <a:xfrm>
          <a:off x="0" y="780064"/>
          <a:ext cx="10515600" cy="1795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16560" rIns="81612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The application itself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The financial projections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The disbursement</a:t>
          </a:r>
          <a:br>
            <a:rPr lang="en-US" sz="2000" kern="1200"/>
          </a:br>
          <a:endParaRPr lang="en-US" sz="2000" kern="1200"/>
        </a:p>
      </dsp:txBody>
      <dsp:txXfrm>
        <a:off x="0" y="780064"/>
        <a:ext cx="10515600" cy="1795500"/>
      </dsp:txXfrm>
    </dsp:sp>
    <dsp:sp modelId="{048F7432-5868-421A-B0B0-F00D4E43E186}">
      <dsp:nvSpPr>
        <dsp:cNvPr id="0" name=""/>
        <dsp:cNvSpPr/>
      </dsp:nvSpPr>
      <dsp:spPr>
        <a:xfrm>
          <a:off x="525780" y="484864"/>
          <a:ext cx="7360920" cy="590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Can be useful while you are waiting on EIDL disbursement</a:t>
          </a:r>
        </a:p>
      </dsp:txBody>
      <dsp:txXfrm>
        <a:off x="554601" y="513685"/>
        <a:ext cx="7303278" cy="532758"/>
      </dsp:txXfrm>
    </dsp:sp>
    <dsp:sp modelId="{7A450D79-F692-43C2-85FE-2FC8B106F7F3}">
      <dsp:nvSpPr>
        <dsp:cNvPr id="0" name=""/>
        <dsp:cNvSpPr/>
      </dsp:nvSpPr>
      <dsp:spPr>
        <a:xfrm>
          <a:off x="0" y="2978764"/>
          <a:ext cx="10515600" cy="151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16560" rIns="81612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Up to $25K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Can usually be done quickly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Will be repaid in full or in part by proceeds from the EIDL loan</a:t>
          </a:r>
        </a:p>
      </dsp:txBody>
      <dsp:txXfrm>
        <a:off x="0" y="2978764"/>
        <a:ext cx="10515600" cy="1512000"/>
      </dsp:txXfrm>
    </dsp:sp>
    <dsp:sp modelId="{2231FD19-FEBE-4127-972C-56D0FC8ACB6E}">
      <dsp:nvSpPr>
        <dsp:cNvPr id="0" name=""/>
        <dsp:cNvSpPr/>
      </dsp:nvSpPr>
      <dsp:spPr>
        <a:xfrm>
          <a:off x="525780" y="2683564"/>
          <a:ext cx="7360920" cy="590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Your existing bank may offer SBA Express Disaster Bridge Loans</a:t>
          </a:r>
        </a:p>
      </dsp:txBody>
      <dsp:txXfrm>
        <a:off x="554601" y="2712385"/>
        <a:ext cx="7303278" cy="5327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31E9F7-C8C7-4269-86A0-16CD72248FFD}">
      <dsp:nvSpPr>
        <dsp:cNvPr id="0" name=""/>
        <dsp:cNvSpPr/>
      </dsp:nvSpPr>
      <dsp:spPr>
        <a:xfrm>
          <a:off x="0" y="329898"/>
          <a:ext cx="10515600" cy="151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16560" rIns="81612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The U of H Small Business Development Centers (SBDC)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SCORE Mentors (virtual only)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The Women’s Business Center (WBC)</a:t>
          </a:r>
        </a:p>
      </dsp:txBody>
      <dsp:txXfrm>
        <a:off x="0" y="329898"/>
        <a:ext cx="10515600" cy="1512000"/>
      </dsp:txXfrm>
    </dsp:sp>
    <dsp:sp modelId="{E015220A-7472-497E-909E-4686DD6739EB}">
      <dsp:nvSpPr>
        <dsp:cNvPr id="0" name=""/>
        <dsp:cNvSpPr/>
      </dsp:nvSpPr>
      <dsp:spPr>
        <a:xfrm>
          <a:off x="525780" y="34698"/>
          <a:ext cx="7360920" cy="59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SBA has three local Resource Partners</a:t>
          </a:r>
        </a:p>
      </dsp:txBody>
      <dsp:txXfrm>
        <a:off x="554601" y="63519"/>
        <a:ext cx="7303278" cy="532758"/>
      </dsp:txXfrm>
    </dsp:sp>
    <dsp:sp modelId="{0836C345-57AA-4AD6-AE63-F1CB19FEF89A}">
      <dsp:nvSpPr>
        <dsp:cNvPr id="0" name=""/>
        <dsp:cNvSpPr/>
      </dsp:nvSpPr>
      <dsp:spPr>
        <a:xfrm>
          <a:off x="0" y="2245099"/>
          <a:ext cx="10515600" cy="252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16560" rIns="81612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Cash flow management / short term financial management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Messaging / Social Media to stay engaged with customers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Import/Export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Supply Chain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Strategic Planning and Financial Tune-Up; prepare to prosper after the disaster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Planning for further disasters / Risk management / Insurance counseling</a:t>
          </a:r>
        </a:p>
      </dsp:txBody>
      <dsp:txXfrm>
        <a:off x="0" y="2245099"/>
        <a:ext cx="10515600" cy="2520000"/>
      </dsp:txXfrm>
    </dsp:sp>
    <dsp:sp modelId="{3401F664-3C5B-460F-81CC-92F19DA08B7F}">
      <dsp:nvSpPr>
        <dsp:cNvPr id="0" name=""/>
        <dsp:cNvSpPr/>
      </dsp:nvSpPr>
      <dsp:spPr>
        <a:xfrm>
          <a:off x="525780" y="1949899"/>
          <a:ext cx="7360920" cy="59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 range of help during the downturn, to include:</a:t>
          </a:r>
        </a:p>
      </dsp:txBody>
      <dsp:txXfrm>
        <a:off x="554601" y="1978720"/>
        <a:ext cx="7303278" cy="5327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BF3906-F76D-4C2D-9596-C700A2565793}">
      <dsp:nvSpPr>
        <dsp:cNvPr id="0" name=""/>
        <dsp:cNvSpPr/>
      </dsp:nvSpPr>
      <dsp:spPr>
        <a:xfrm>
          <a:off x="51" y="143863"/>
          <a:ext cx="4913783" cy="892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/>
            <a:t>7(a) Loans and Micro Loans</a:t>
          </a:r>
        </a:p>
      </dsp:txBody>
      <dsp:txXfrm>
        <a:off x="51" y="143863"/>
        <a:ext cx="4913783" cy="892800"/>
      </dsp:txXfrm>
    </dsp:sp>
    <dsp:sp modelId="{736974E5-C4B7-4C5D-A751-C41002BB2088}">
      <dsp:nvSpPr>
        <dsp:cNvPr id="0" name=""/>
        <dsp:cNvSpPr/>
      </dsp:nvSpPr>
      <dsp:spPr>
        <a:xfrm>
          <a:off x="51" y="1036663"/>
          <a:ext cx="4913783" cy="391437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Lenders may help with temporary cash flow issues by deferring payments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u="sng" kern="1200" dirty="0"/>
            <a:t>For 7(a) loans</a:t>
          </a:r>
          <a:r>
            <a:rPr lang="en-US" sz="2100" kern="1200" dirty="0"/>
            <a:t>, up to six (6) consecutive months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i="1" kern="1200" dirty="0"/>
            <a:t>Unless guarantee has been sold, in which case 90 days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u="sng" kern="1200" dirty="0"/>
            <a:t>For micro loans</a:t>
          </a:r>
          <a:r>
            <a:rPr lang="en-US" sz="2100" kern="1200" dirty="0"/>
            <a:t>, up to six (6) consecutive months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i="1" kern="1200" dirty="0"/>
            <a:t>Deferment may not cause the loan to extend beyond the maximum six (6) year maturity</a:t>
          </a:r>
          <a:br>
            <a:rPr lang="en-US" sz="2100" kern="1200" dirty="0"/>
          </a:br>
          <a:endParaRPr lang="en-US" sz="2100" kern="1200" dirty="0"/>
        </a:p>
      </dsp:txBody>
      <dsp:txXfrm>
        <a:off x="51" y="1036663"/>
        <a:ext cx="4913783" cy="3914370"/>
      </dsp:txXfrm>
    </dsp:sp>
    <dsp:sp modelId="{3FCD664A-8E59-4ABD-9A6F-AE30CA1C8A4A}">
      <dsp:nvSpPr>
        <dsp:cNvPr id="0" name=""/>
        <dsp:cNvSpPr/>
      </dsp:nvSpPr>
      <dsp:spPr>
        <a:xfrm>
          <a:off x="5601764" y="143863"/>
          <a:ext cx="4913783" cy="892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/>
            <a:t>504 Loans</a:t>
          </a:r>
        </a:p>
      </dsp:txBody>
      <dsp:txXfrm>
        <a:off x="5601764" y="143863"/>
        <a:ext cx="4913783" cy="892800"/>
      </dsp:txXfrm>
    </dsp:sp>
    <dsp:sp modelId="{062B6B30-D931-49F6-9A1E-4349D3D12924}">
      <dsp:nvSpPr>
        <dsp:cNvPr id="0" name=""/>
        <dsp:cNvSpPr/>
      </dsp:nvSpPr>
      <dsp:spPr>
        <a:xfrm>
          <a:off x="5601764" y="1036663"/>
          <a:ext cx="4913783" cy="391437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CDCs may help with temporary cash flow issues by deferring payments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Up to six (6) consecutive months or 20% of the original loan amount, whichever is less</a:t>
          </a:r>
        </a:p>
      </dsp:txBody>
      <dsp:txXfrm>
        <a:off x="5601764" y="1036663"/>
        <a:ext cx="4913783" cy="39143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062E8F-0327-1B44-880E-F1AFCA2C073C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1A873F-EF5E-994B-9976-428F934A0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620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BF4D7-81BE-0B4C-B655-82AD930F9C8A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140A9-11FD-AB46-B99D-C1331D8D8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070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140A9-11FD-AB46-B99D-C1331D8D84D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770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BA Logo Slide">
    <p:bg>
      <p:bgPr>
        <a:solidFill>
          <a:srgbClr val="003F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BA Logo">
            <a:extLst>
              <a:ext uri="{FF2B5EF4-FFF2-40B4-BE49-F238E27FC236}">
                <a16:creationId xmlns:a16="http://schemas.microsoft.com/office/drawing/2014/main" id="{4A7BA6A9-732F-DD4D-A79A-0CD8BD7665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6065"/>
          <a:stretch/>
        </p:blipFill>
        <p:spPr>
          <a:xfrm>
            <a:off x="4425387" y="1606513"/>
            <a:ext cx="3341226" cy="2694899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F5AF672-AB1A-4FAA-A544-8D76025A1B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</a:t>
            </a:r>
            <a:r>
              <a:rPr lang="en-US" dirty="0" err="1"/>
              <a:t>MaTestster</a:t>
            </a:r>
            <a:r>
              <a:rPr lang="en-US" dirty="0"/>
              <a:t> title style</a:t>
            </a:r>
          </a:p>
        </p:txBody>
      </p:sp>
    </p:spTree>
    <p:extLst>
      <p:ext uri="{BB962C8B-B14F-4D97-AF65-F5344CB8AC3E}">
        <p14:creationId xmlns:p14="http://schemas.microsoft.com/office/powerpoint/2010/main" val="983657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73E27-9D36-B645-8BBE-7A2B9B52A935}" type="datetime4">
              <a:rPr lang="en-US" smtClean="0"/>
              <a:t>March 16,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468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528918"/>
            <a:ext cx="10515600" cy="116177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586908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89898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586908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89898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1F02B-F0FB-0A4F-BFD9-D3256C53A202}" type="datetime4">
              <a:rPr lang="en-US" smtClean="0"/>
              <a:t>March 16,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334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6C03B-1ECF-324C-BC62-0687230E677D}" type="datetime4">
              <a:rPr lang="en-US" smtClean="0"/>
              <a:t>March 16,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8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FA99-F507-8E4B-ABBC-A3B8BC89266F}" type="datetime4">
              <a:rPr lang="en-US" smtClean="0"/>
              <a:t>March 16,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43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224275"/>
          </a:xfrm>
        </p:spPr>
        <p:txBody>
          <a:bodyPr anchor="t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211700"/>
            <a:ext cx="3932237" cy="3657288"/>
          </a:xfrm>
        </p:spPr>
        <p:txBody>
          <a:bodyPr/>
          <a:lstStyle>
            <a:lvl1pPr marL="0" indent="0">
              <a:buNone/>
              <a:defRPr sz="1600" b="1">
                <a:solidFill>
                  <a:srgbClr val="898989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3C8E-ED71-CF4A-92C6-E7239BE1B2FF}" type="datetime4">
              <a:rPr lang="en-US" smtClean="0"/>
              <a:t>March 16,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31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3769D-CC2F-864E-9501-A077951EC7AD}" type="datetime4">
              <a:rPr lang="en-US" smtClean="0"/>
              <a:t>March 16,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224275"/>
          </a:xfrm>
        </p:spPr>
        <p:txBody>
          <a:bodyPr anchor="t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211700"/>
            <a:ext cx="3932237" cy="3657288"/>
          </a:xfrm>
        </p:spPr>
        <p:txBody>
          <a:bodyPr/>
          <a:lstStyle>
            <a:lvl1pPr marL="0" indent="0">
              <a:buNone/>
              <a:defRPr sz="1600" b="1">
                <a:solidFill>
                  <a:srgbClr val="898989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7003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1 line) - Screen Only">
    <p:bg>
      <p:bgPr>
        <a:solidFill>
          <a:srgbClr val="003E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360614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75000"/>
              </a:lnSpc>
              <a:defRPr sz="8000" spc="-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(1 line)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194612"/>
            <a:ext cx="9144000" cy="45557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73716" y="686745"/>
            <a:ext cx="2444567" cy="673869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3748088"/>
            <a:ext cx="9144000" cy="1646237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 sz="3200" b="1">
                <a:solidFill>
                  <a:srgbClr val="898989"/>
                </a:solidFill>
              </a:defRPr>
            </a:lvl2pPr>
            <a:lvl3pPr marL="914400" indent="0" algn="ctr">
              <a:buNone/>
              <a:defRPr sz="3200" b="1">
                <a:solidFill>
                  <a:srgbClr val="898989"/>
                </a:solidFill>
              </a:defRPr>
            </a:lvl3pPr>
            <a:lvl4pPr marL="1371600" indent="0" algn="ctr">
              <a:buNone/>
              <a:defRPr sz="3200" b="1">
                <a:solidFill>
                  <a:srgbClr val="898989"/>
                </a:solidFill>
              </a:defRPr>
            </a:lvl4pPr>
            <a:lvl5pPr marL="1828800" indent="0" algn="ctr">
              <a:buNone/>
              <a:defRPr sz="3200" b="1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subtitle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2 lines) - Screen Only">
    <p:bg>
      <p:bgPr>
        <a:solidFill>
          <a:srgbClr val="003E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939655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75000"/>
              </a:lnSpc>
              <a:defRPr sz="8000" spc="-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(2 lines)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194612"/>
            <a:ext cx="9144000" cy="45557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73716" y="686745"/>
            <a:ext cx="2444567" cy="673869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4327255"/>
            <a:ext cx="9144000" cy="1646237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 sz="3200" b="1">
                <a:solidFill>
                  <a:srgbClr val="898989"/>
                </a:solidFill>
              </a:defRPr>
            </a:lvl2pPr>
            <a:lvl3pPr marL="914400" indent="0" algn="ctr">
              <a:buNone/>
              <a:defRPr sz="3200" b="1">
                <a:solidFill>
                  <a:srgbClr val="898989"/>
                </a:solidFill>
              </a:defRPr>
            </a:lvl3pPr>
            <a:lvl4pPr marL="1371600" indent="0" algn="ctr">
              <a:buNone/>
              <a:defRPr sz="3200" b="1">
                <a:solidFill>
                  <a:srgbClr val="898989"/>
                </a:solidFill>
              </a:defRPr>
            </a:lvl4pPr>
            <a:lvl5pPr marL="1828800" indent="0" algn="ctr">
              <a:buNone/>
              <a:defRPr sz="3200" b="1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subtitle styles</a:t>
            </a:r>
          </a:p>
        </p:txBody>
      </p:sp>
    </p:spTree>
    <p:extLst>
      <p:ext uri="{BB962C8B-B14F-4D97-AF65-F5344CB8AC3E}">
        <p14:creationId xmlns:p14="http://schemas.microsoft.com/office/powerpoint/2010/main" val="311184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1 line) - Screen Only">
    <p:bg>
      <p:bgPr>
        <a:solidFill>
          <a:srgbClr val="003E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360614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75000"/>
              </a:lnSpc>
              <a:defRPr sz="8000" spc="-300">
                <a:solidFill>
                  <a:srgbClr val="003F80"/>
                </a:solidFill>
              </a:defRPr>
            </a:lvl1pPr>
          </a:lstStyle>
          <a:p>
            <a:r>
              <a:rPr lang="en-US" dirty="0"/>
              <a:t>Click to edit Master title style (1 line)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194612"/>
            <a:ext cx="9144000" cy="45557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3F8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048" y="683381"/>
            <a:ext cx="2407901" cy="661370"/>
          </a:xfrm>
          <a:prstGeom prst="rect">
            <a:avLst/>
          </a:prstGeom>
        </p:spPr>
      </p:pic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3748088"/>
            <a:ext cx="9144000" cy="1646237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 sz="3200" b="1">
                <a:solidFill>
                  <a:srgbClr val="898989"/>
                </a:solidFill>
              </a:defRPr>
            </a:lvl2pPr>
            <a:lvl3pPr marL="914400" indent="0" algn="ctr">
              <a:buNone/>
              <a:defRPr sz="3200" b="1">
                <a:solidFill>
                  <a:srgbClr val="898989"/>
                </a:solidFill>
              </a:defRPr>
            </a:lvl3pPr>
            <a:lvl4pPr marL="1371600" indent="0" algn="ctr">
              <a:buNone/>
              <a:defRPr sz="3200" b="1">
                <a:solidFill>
                  <a:srgbClr val="898989"/>
                </a:solidFill>
              </a:defRPr>
            </a:lvl4pPr>
            <a:lvl5pPr marL="1828800" indent="0" algn="ctr">
              <a:buNone/>
              <a:defRPr sz="3200" b="1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subtitle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3E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939655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75000"/>
              </a:lnSpc>
              <a:defRPr sz="8000" spc="-300">
                <a:solidFill>
                  <a:srgbClr val="003F80"/>
                </a:solidFill>
              </a:defRPr>
            </a:lvl1pPr>
          </a:lstStyle>
          <a:p>
            <a:r>
              <a:rPr lang="en-US" dirty="0"/>
              <a:t>Click to edit Master title style (2 lines)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194612"/>
            <a:ext cx="9144000" cy="45557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3F8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048" y="683381"/>
            <a:ext cx="2407901" cy="661370"/>
          </a:xfrm>
          <a:prstGeom prst="rect">
            <a:avLst/>
          </a:prstGeom>
        </p:spPr>
      </p:pic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4327255"/>
            <a:ext cx="9144000" cy="1646237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 sz="3200" b="1">
                <a:solidFill>
                  <a:srgbClr val="898989"/>
                </a:solidFill>
              </a:defRPr>
            </a:lvl2pPr>
            <a:lvl3pPr marL="914400" indent="0" algn="ctr">
              <a:buNone/>
              <a:defRPr sz="3200" b="1">
                <a:solidFill>
                  <a:srgbClr val="898989"/>
                </a:solidFill>
              </a:defRPr>
            </a:lvl3pPr>
            <a:lvl4pPr marL="1371600" indent="0" algn="ctr">
              <a:buNone/>
              <a:defRPr sz="3200" b="1">
                <a:solidFill>
                  <a:srgbClr val="898989"/>
                </a:solidFill>
              </a:defRPr>
            </a:lvl4pPr>
            <a:lvl5pPr marL="1828800" indent="0" algn="ctr">
              <a:buNone/>
              <a:defRPr sz="3200" b="1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subtitle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hapter Slide - Screen Only">
    <p:bg>
      <p:bgPr>
        <a:solidFill>
          <a:srgbClr val="007E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lnSpc>
                <a:spcPts val="6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chapter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bg>
      <p:bgPr>
        <a:solidFill>
          <a:srgbClr val="003E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lnSpc>
                <a:spcPts val="6000"/>
              </a:lnSpc>
              <a:defRPr sz="6000">
                <a:solidFill>
                  <a:srgbClr val="007EB4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chapter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89898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Slide A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66126" y="1268765"/>
            <a:ext cx="9259747" cy="2237228"/>
          </a:xfrm>
        </p:spPr>
        <p:txBody>
          <a:bodyPr anchor="b"/>
          <a:lstStyle>
            <a:lvl1pPr>
              <a:lnSpc>
                <a:spcPts val="6000"/>
              </a:lnSpc>
              <a:defRPr sz="6000"/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chapter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471005" y="3613572"/>
            <a:ext cx="9259747" cy="1500187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9964-A6A4-B040-94EE-59D007E5DCB1}" type="datetime4">
              <a:rPr lang="en-US" smtClean="0"/>
              <a:t>March 16,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64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0650"/>
            <a:ext cx="10515600" cy="5989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" y="6194300"/>
            <a:ext cx="2394420" cy="365125"/>
          </a:xfrm>
        </p:spPr>
        <p:txBody>
          <a:bodyPr/>
          <a:lstStyle/>
          <a:p>
            <a:fld id="{5C63769D-CC2F-864E-9501-A077951EC7AD}" type="datetime4">
              <a:rPr lang="en-US" smtClean="0"/>
              <a:t>March 16, 2020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19430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62013" y="6194300"/>
            <a:ext cx="2743200" cy="365125"/>
          </a:xfrm>
        </p:spPr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3"/>
          </p:nvPr>
        </p:nvSpPr>
        <p:spPr>
          <a:xfrm>
            <a:off x="838200" y="1129554"/>
            <a:ext cx="10515600" cy="696071"/>
          </a:xfrm>
        </p:spPr>
        <p:txBody>
          <a:bodyPr>
            <a:normAutofit/>
          </a:bodyPr>
          <a:lstStyle>
            <a:lvl1pPr marL="0" indent="0" algn="ctr">
              <a:buNone/>
              <a:defRPr sz="2100" b="1">
                <a:solidFill>
                  <a:srgbClr val="89898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093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&quot;&quot;"/>
          <p:cNvPicPr>
            <a:picLocks noChangeAspect="1"/>
          </p:cNvPicPr>
          <p:nvPr userDrawn="1"/>
        </p:nvPicPr>
        <p:blipFill rotWithShape="1">
          <a:blip r:embed="rId17"/>
          <a:srcRect t="-18262"/>
          <a:stretch/>
        </p:blipFill>
        <p:spPr>
          <a:xfrm>
            <a:off x="152400" y="6194300"/>
            <a:ext cx="11887200" cy="52717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62013" y="61943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1AB44B9-F1EC-4F4B-88D4-413245C9CD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30649"/>
            <a:ext cx="10515600" cy="11600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06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1943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endParaRPr lang="en-US" dirty="0"/>
          </a:p>
        </p:txBody>
      </p:sp>
      <p:sp>
        <p:nvSpPr>
          <p:cNvPr id="10" name="Rectangle 9" descr="&quot;&quot;"/>
          <p:cNvSpPr/>
          <p:nvPr userDrawn="1"/>
        </p:nvSpPr>
        <p:spPr>
          <a:xfrm>
            <a:off x="0" y="6135624"/>
            <a:ext cx="605928" cy="722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 descr="&quot;&quot;"/>
          <p:cNvGrpSpPr/>
          <p:nvPr userDrawn="1"/>
        </p:nvGrpSpPr>
        <p:grpSpPr>
          <a:xfrm>
            <a:off x="147204" y="119502"/>
            <a:ext cx="11892396" cy="329742"/>
            <a:chOff x="147204" y="119502"/>
            <a:chExt cx="11892396" cy="329742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1913204" y="119502"/>
              <a:ext cx="126396" cy="329742"/>
            </a:xfrm>
            <a:prstGeom prst="rect">
              <a:avLst/>
            </a:prstGeom>
            <a:solidFill>
              <a:srgbClr val="003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 rot="5400000">
              <a:off x="5967006" y="-5700300"/>
              <a:ext cx="126396" cy="11766000"/>
            </a:xfrm>
            <a:prstGeom prst="rect">
              <a:avLst/>
            </a:prstGeom>
            <a:solidFill>
              <a:srgbClr val="003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147204" y="119502"/>
              <a:ext cx="126396" cy="329742"/>
            </a:xfrm>
            <a:prstGeom prst="rect">
              <a:avLst/>
            </a:prstGeom>
            <a:solidFill>
              <a:srgbClr val="003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</p:grpSp>
      <p:sp>
        <p:nvSpPr>
          <p:cNvPr id="15" name="Rectangle 14" descr="&quot;&quot;"/>
          <p:cNvSpPr/>
          <p:nvPr userDrawn="1"/>
        </p:nvSpPr>
        <p:spPr>
          <a:xfrm>
            <a:off x="11913204" y="6277140"/>
            <a:ext cx="126396" cy="441342"/>
          </a:xfrm>
          <a:custGeom>
            <a:avLst/>
            <a:gdLst>
              <a:gd name="connsiteX0" fmla="*/ 0 w 126396"/>
              <a:gd name="connsiteY0" fmla="*/ 0 h 441341"/>
              <a:gd name="connsiteX1" fmla="*/ 126396 w 126396"/>
              <a:gd name="connsiteY1" fmla="*/ 0 h 441341"/>
              <a:gd name="connsiteX2" fmla="*/ 126396 w 126396"/>
              <a:gd name="connsiteY2" fmla="*/ 441341 h 441341"/>
              <a:gd name="connsiteX3" fmla="*/ 0 w 126396"/>
              <a:gd name="connsiteY3" fmla="*/ 441341 h 441341"/>
              <a:gd name="connsiteX4" fmla="*/ 0 w 126396"/>
              <a:gd name="connsiteY4" fmla="*/ 0 h 441341"/>
              <a:gd name="connsiteX0" fmla="*/ 0 w 126396"/>
              <a:gd name="connsiteY0" fmla="*/ 0 h 441341"/>
              <a:gd name="connsiteX1" fmla="*/ 126396 w 126396"/>
              <a:gd name="connsiteY1" fmla="*/ 0 h 441341"/>
              <a:gd name="connsiteX2" fmla="*/ 126396 w 126396"/>
              <a:gd name="connsiteY2" fmla="*/ 336566 h 441341"/>
              <a:gd name="connsiteX3" fmla="*/ 0 w 126396"/>
              <a:gd name="connsiteY3" fmla="*/ 441341 h 441341"/>
              <a:gd name="connsiteX4" fmla="*/ 0 w 126396"/>
              <a:gd name="connsiteY4" fmla="*/ 0 h 441341"/>
              <a:gd name="connsiteX0" fmla="*/ 0 w 126396"/>
              <a:gd name="connsiteY0" fmla="*/ 0 h 441341"/>
              <a:gd name="connsiteX1" fmla="*/ 126396 w 126396"/>
              <a:gd name="connsiteY1" fmla="*/ 0 h 441341"/>
              <a:gd name="connsiteX2" fmla="*/ 126396 w 126396"/>
              <a:gd name="connsiteY2" fmla="*/ 327041 h 441341"/>
              <a:gd name="connsiteX3" fmla="*/ 0 w 126396"/>
              <a:gd name="connsiteY3" fmla="*/ 441341 h 441341"/>
              <a:gd name="connsiteX4" fmla="*/ 0 w 126396"/>
              <a:gd name="connsiteY4" fmla="*/ 0 h 441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396" h="441341">
                <a:moveTo>
                  <a:pt x="0" y="0"/>
                </a:moveTo>
                <a:lnTo>
                  <a:pt x="126396" y="0"/>
                </a:lnTo>
                <a:lnTo>
                  <a:pt x="126396" y="327041"/>
                </a:lnTo>
                <a:lnTo>
                  <a:pt x="0" y="441341"/>
                </a:lnTo>
                <a:lnTo>
                  <a:pt x="0" y="0"/>
                </a:lnTo>
                <a:close/>
              </a:path>
            </a:pathLst>
          </a:custGeom>
          <a:solidFill>
            <a:srgbClr val="003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63" y="6448922"/>
            <a:ext cx="356632" cy="27260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1226" y="6194300"/>
            <a:ext cx="23944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96B854B8-A2FC-3842-9F94-7A6835489AD3}" type="datetime4">
              <a:rPr lang="en-US" smtClean="0"/>
              <a:pPr/>
              <a:t>March 16,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96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6" r:id="rId2"/>
    <p:sldLayoutId id="2147483649" r:id="rId3"/>
    <p:sldLayoutId id="2147483668" r:id="rId4"/>
    <p:sldLayoutId id="2147483667" r:id="rId5"/>
    <p:sldLayoutId id="2147483662" r:id="rId6"/>
    <p:sldLayoutId id="2147483665" r:id="rId7"/>
    <p:sldLayoutId id="2147483651" r:id="rId8"/>
    <p:sldLayoutId id="2147483650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spc="-100" baseline="0">
          <a:solidFill>
            <a:srgbClr val="003F80"/>
          </a:solidFill>
          <a:latin typeface="Source Sans Pro" charset="0"/>
          <a:ea typeface="Source Sans Pro" charset="0"/>
          <a:cs typeface="Source Sans Pro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disastercustomerservice@sba.gov" TargetMode="Externa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5AA5C-E72D-44C1-BEDE-85FC1B16F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24789"/>
            <a:ext cx="10515600" cy="116003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U.S.</a:t>
            </a:r>
            <a:r>
              <a:rPr lang="en-US" baseline="0" dirty="0">
                <a:solidFill>
                  <a:schemeClr val="bg1"/>
                </a:solidFill>
                <a:latin typeface="+mj-lt"/>
              </a:rPr>
              <a:t> Small Business</a:t>
            </a:r>
            <a:br>
              <a:rPr lang="en-US" baseline="0" dirty="0">
                <a:solidFill>
                  <a:schemeClr val="bg1"/>
                </a:solidFill>
                <a:latin typeface="+mj-lt"/>
              </a:rPr>
            </a:br>
            <a:r>
              <a:rPr lang="en-US" baseline="0" dirty="0">
                <a:solidFill>
                  <a:schemeClr val="bg1"/>
                </a:solidFill>
                <a:latin typeface="+mj-lt"/>
              </a:rPr>
              <a:t>Administration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47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41461-EB65-4082-A2CC-B7DCDC518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0650"/>
            <a:ext cx="10515600" cy="598904"/>
          </a:xfrm>
        </p:spPr>
        <p:txBody>
          <a:bodyPr anchor="t">
            <a:normAutofit/>
          </a:bodyPr>
          <a:lstStyle/>
          <a:p>
            <a:r>
              <a:rPr lang="en-US" dirty="0"/>
              <a:t>Important Non-Monetary Assistance from SBA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1F9EB-ADEE-42C1-8BDB-447AFBA71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2013" y="619430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1AB44B9-F1EC-4F4B-88D4-413245C9CD3E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D01EDB08-59EE-4069-82B8-9D4AB5FCF4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6938339"/>
              </p:ext>
            </p:extLst>
          </p:nvPr>
        </p:nvGraphicFramePr>
        <p:xfrm>
          <a:off x="838200" y="1232453"/>
          <a:ext cx="10515600" cy="4799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3494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41461-EB65-4082-A2CC-B7DCDC518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8575"/>
            <a:ext cx="10515600" cy="933877"/>
          </a:xfrm>
        </p:spPr>
        <p:txBody>
          <a:bodyPr anchor="t">
            <a:normAutofit fontScale="90000"/>
          </a:bodyPr>
          <a:lstStyle/>
          <a:p>
            <a:r>
              <a:rPr lang="en-US" dirty="0"/>
              <a:t>Forbearance of Your Existing SBA Loan</a:t>
            </a:r>
            <a:br>
              <a:rPr lang="en-US" dirty="0"/>
            </a:br>
            <a:r>
              <a:rPr lang="en-US" i="1" dirty="0"/>
              <a:t>(Non-Disaster)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1F9EB-ADEE-42C1-8BDB-447AFBA71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2013" y="619430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1AB44B9-F1EC-4F4B-88D4-413245C9CD3E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B2ACEB0F-BB60-40DF-8F3F-A9B9D32EA3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6972668"/>
              </p:ext>
            </p:extLst>
          </p:nvPr>
        </p:nvGraphicFramePr>
        <p:xfrm>
          <a:off x="838200" y="1232452"/>
          <a:ext cx="10515600" cy="5094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4187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41461-EB65-4082-A2CC-B7DCDC518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1F9EB-ADEE-42C1-8BDB-447AFBA71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12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5BA6C1-B896-4952-819E-F23452F56ECF}"/>
              </a:ext>
            </a:extLst>
          </p:cNvPr>
          <p:cNvSpPr txBox="1">
            <a:spLocks/>
          </p:cNvSpPr>
          <p:nvPr/>
        </p:nvSpPr>
        <p:spPr>
          <a:xfrm>
            <a:off x="990600" y="3429000"/>
            <a:ext cx="4749800" cy="2119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A0A24E5-3920-4010-9A7D-D5382F08F2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173462"/>
              </p:ext>
            </p:extLst>
          </p:nvPr>
        </p:nvGraphicFramePr>
        <p:xfrm>
          <a:off x="1099929" y="1630017"/>
          <a:ext cx="9978888" cy="39184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89444">
                  <a:extLst>
                    <a:ext uri="{9D8B030D-6E8A-4147-A177-3AD203B41FA5}">
                      <a16:colId xmlns:a16="http://schemas.microsoft.com/office/drawing/2014/main" val="685842827"/>
                    </a:ext>
                  </a:extLst>
                </a:gridCol>
                <a:gridCol w="4989444">
                  <a:extLst>
                    <a:ext uri="{9D8B030D-6E8A-4147-A177-3AD203B41FA5}">
                      <a16:colId xmlns:a16="http://schemas.microsoft.com/office/drawing/2014/main" val="3849921136"/>
                    </a:ext>
                  </a:extLst>
                </a:gridCol>
              </a:tblGrid>
              <a:tr h="1959236">
                <a:tc>
                  <a:txBody>
                    <a:bodyPr/>
                    <a:lstStyle/>
                    <a:p>
                      <a:r>
                        <a:rPr lang="en-US" sz="2400" b="1" dirty="0"/>
                        <a:t>Small Business Development Center</a:t>
                      </a:r>
                    </a:p>
                    <a:p>
                      <a:r>
                        <a:rPr lang="en-US" sz="2400" i="1" dirty="0"/>
                        <a:t>713 752 8444</a:t>
                      </a:r>
                    </a:p>
                    <a:p>
                      <a:r>
                        <a:rPr lang="en-US" sz="2400" i="1" dirty="0"/>
                        <a:t>Sbdc.uh.edu </a:t>
                      </a:r>
                    </a:p>
                    <a:p>
                      <a:endParaRPr lang="en-US" sz="24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Houston SCORE</a:t>
                      </a:r>
                    </a:p>
                    <a:p>
                      <a:r>
                        <a:rPr lang="en-US" sz="2400" i="1" dirty="0"/>
                        <a:t>713 487 6565</a:t>
                      </a:r>
                    </a:p>
                    <a:p>
                      <a:r>
                        <a:rPr lang="en-US" sz="2400" i="1" dirty="0"/>
                        <a:t>Houston.score.org </a:t>
                      </a:r>
                    </a:p>
                    <a:p>
                      <a:endParaRPr lang="en-US" sz="24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765356"/>
                  </a:ext>
                </a:extLst>
              </a:tr>
              <a:tr h="1959236">
                <a:tc>
                  <a:txBody>
                    <a:bodyPr/>
                    <a:lstStyle/>
                    <a:p>
                      <a:r>
                        <a:rPr lang="en-US" sz="2400" b="1" dirty="0"/>
                        <a:t>Women’s Business Center</a:t>
                      </a:r>
                    </a:p>
                    <a:p>
                      <a:r>
                        <a:rPr lang="en-US" sz="2400" i="1" dirty="0"/>
                        <a:t>713 681 9232</a:t>
                      </a:r>
                    </a:p>
                    <a:p>
                      <a:r>
                        <a:rPr lang="en-US" sz="2400" i="1" dirty="0"/>
                        <a:t>www.wbea-texas.org/womens-business-center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US Small Business Administration</a:t>
                      </a:r>
                    </a:p>
                    <a:p>
                      <a:r>
                        <a:rPr lang="en-US" sz="2400" i="1" dirty="0"/>
                        <a:t>713 773 6500</a:t>
                      </a:r>
                    </a:p>
                    <a:p>
                      <a:r>
                        <a:rPr lang="en-US" sz="2400" i="1" dirty="0"/>
                        <a:t>Www.sba.gov/</a:t>
                      </a:r>
                      <a:r>
                        <a:rPr lang="en-US" sz="2400" i="1" dirty="0" err="1"/>
                        <a:t>tx</a:t>
                      </a:r>
                      <a:r>
                        <a:rPr lang="en-US" sz="2400" i="1" dirty="0"/>
                        <a:t>/</a:t>
                      </a:r>
                      <a:r>
                        <a:rPr lang="en-US" sz="2400" i="1" dirty="0" err="1"/>
                        <a:t>houston</a:t>
                      </a:r>
                      <a:endParaRPr lang="en-US" sz="2400" i="1" dirty="0"/>
                    </a:p>
                    <a:p>
                      <a:endParaRPr lang="en-US" sz="24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1590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1253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41461-EB65-4082-A2CC-B7DCDC518D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61460"/>
            <a:ext cx="9144000" cy="2387600"/>
          </a:xfrm>
        </p:spPr>
        <p:txBody>
          <a:bodyPr anchor="t"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76CC5-D10D-435F-8606-619BA3B1FB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31912"/>
            <a:ext cx="9144000" cy="287584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Disaster Loan Assistance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from the U.S. SBA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to Small Businesses and Non-Profits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Non-Financial Assistance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from the U.S. SBA and our Partners</a:t>
            </a:r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A591F9EB-ADEE-42C1-8BDB-447AFBA715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062013" y="619430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1AB44B9-F1EC-4F4B-88D4-413245C9CD3E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965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41461-EB65-4082-A2CC-B7DCDC518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0650"/>
            <a:ext cx="10515600" cy="598904"/>
          </a:xfrm>
        </p:spPr>
        <p:txBody>
          <a:bodyPr anchor="t">
            <a:normAutofit/>
          </a:bodyPr>
          <a:lstStyle/>
          <a:p>
            <a:r>
              <a:rPr lang="en-US" dirty="0"/>
              <a:t>How a Disaster  is Declared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1F9EB-ADEE-42C1-8BDB-447AFBA71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2013" y="619430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1AB44B9-F1EC-4F4B-88D4-413245C9CD3E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42CF63CB-866D-4492-89A5-A6491AD48E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6049192"/>
              </p:ext>
            </p:extLst>
          </p:nvPr>
        </p:nvGraphicFramePr>
        <p:xfrm>
          <a:off x="838200" y="1825625"/>
          <a:ext cx="10515600" cy="4206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5721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41461-EB65-4082-A2CC-B7DCDC518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0650"/>
            <a:ext cx="10515600" cy="598904"/>
          </a:xfrm>
        </p:spPr>
        <p:txBody>
          <a:bodyPr anchor="t">
            <a:normAutofit/>
          </a:bodyPr>
          <a:lstStyle/>
          <a:p>
            <a:r>
              <a:rPr lang="en-US" dirty="0"/>
              <a:t>Economic Injury Disaster Loans (EIDL)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1F9EB-ADEE-42C1-8BDB-447AFBA71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2013" y="619430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1AB44B9-F1EC-4F4B-88D4-413245C9CD3E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954DBE7A-3B71-4720-A9B5-9053BC6FEF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4943730"/>
              </p:ext>
            </p:extLst>
          </p:nvPr>
        </p:nvGraphicFramePr>
        <p:xfrm>
          <a:off x="838200" y="1558614"/>
          <a:ext cx="10515600" cy="4206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900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41461-EB65-4082-A2CC-B7DCDC518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Apply for EIDL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76CC5-D10D-435F-8606-619BA3B1F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9511"/>
            <a:ext cx="10515600" cy="47227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Typically, for a physical disaster (</a:t>
            </a:r>
            <a:r>
              <a:rPr lang="en-US" i="1" dirty="0"/>
              <a:t>such as Hurricane Harvey</a:t>
            </a:r>
            <a:r>
              <a:rPr lang="en-US" dirty="0"/>
              <a:t>) local Disaster Recovery Centers are used</a:t>
            </a:r>
          </a:p>
          <a:p>
            <a:r>
              <a:rPr lang="en-US" dirty="0"/>
              <a:t>For the COVID-19 disaster it will be virtual / online</a:t>
            </a:r>
          </a:p>
          <a:p>
            <a:r>
              <a:rPr lang="en-US" dirty="0"/>
              <a:t>The website for applying for EIDL is www.sba.gov/disaster</a:t>
            </a:r>
          </a:p>
          <a:p>
            <a:r>
              <a:rPr lang="en-US" dirty="0"/>
              <a:t>You may also contact the SBA disaster customer service center:</a:t>
            </a:r>
          </a:p>
          <a:p>
            <a:pPr lvl="1"/>
            <a:r>
              <a:rPr lang="en-US" dirty="0"/>
              <a:t>1-800-659-2955 </a:t>
            </a:r>
          </a:p>
          <a:p>
            <a:pPr lvl="1"/>
            <a:r>
              <a:rPr lang="en-US" dirty="0"/>
              <a:t>e-mail </a:t>
            </a:r>
            <a:r>
              <a:rPr lang="en-US" dirty="0">
                <a:hlinkClick r:id="rId2"/>
              </a:rPr>
              <a:t>disastercustomerservice@sba.gov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TTY: 1-800-877-8339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1F9EB-ADEE-42C1-8BDB-447AFBA71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397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41461-EB65-4082-A2CC-B7DCDC518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 Need to Apply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76CC5-D10D-435F-8606-619BA3B1F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9511"/>
            <a:ext cx="10515600" cy="501783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 addition to the loan application:</a:t>
            </a:r>
          </a:p>
          <a:p>
            <a:pPr lvl="1"/>
            <a:r>
              <a:rPr lang="en-US" dirty="0"/>
              <a:t>Completed IRS Form 4506-Ts:</a:t>
            </a:r>
          </a:p>
          <a:p>
            <a:pPr lvl="2"/>
            <a:r>
              <a:rPr lang="en-US" dirty="0"/>
              <a:t>for owner </a:t>
            </a:r>
          </a:p>
          <a:p>
            <a:pPr lvl="2"/>
            <a:r>
              <a:rPr lang="en-US" dirty="0"/>
              <a:t>each principal that owns 20% or more </a:t>
            </a:r>
          </a:p>
          <a:p>
            <a:pPr lvl="2"/>
            <a:r>
              <a:rPr lang="en-US" dirty="0"/>
              <a:t>each general partner or managing member</a:t>
            </a:r>
          </a:p>
          <a:p>
            <a:pPr lvl="2"/>
            <a:r>
              <a:rPr lang="en-US" dirty="0"/>
              <a:t>each owner who owns more than 50% of an affiliate business</a:t>
            </a:r>
          </a:p>
          <a:p>
            <a:pPr lvl="1"/>
            <a:r>
              <a:rPr lang="en-US" dirty="0"/>
              <a:t>At least two (2) years complete business tax returns with all schedules</a:t>
            </a:r>
          </a:p>
          <a:p>
            <a:pPr lvl="1"/>
            <a:r>
              <a:rPr lang="en-US" dirty="0"/>
              <a:t>Personal Financial Statement for each applicant</a:t>
            </a:r>
          </a:p>
          <a:p>
            <a:pPr lvl="1"/>
            <a:r>
              <a:rPr lang="en-US" dirty="0"/>
              <a:t>Schedule of Liabilities for all fixed debts</a:t>
            </a:r>
            <a:br>
              <a:rPr lang="en-US" dirty="0"/>
            </a:br>
            <a:endParaRPr lang="en-US" dirty="0"/>
          </a:p>
          <a:p>
            <a:r>
              <a:rPr lang="en-US" dirty="0"/>
              <a:t>Optional:</a:t>
            </a:r>
          </a:p>
          <a:p>
            <a:pPr lvl="1"/>
            <a:r>
              <a:rPr lang="en-US" dirty="0"/>
              <a:t>Items above </a:t>
            </a:r>
            <a:r>
              <a:rPr lang="en-US" i="1" dirty="0"/>
              <a:t>plus</a:t>
            </a:r>
            <a:r>
              <a:rPr lang="en-US" dirty="0"/>
              <a:t> 2 years complete financial statements </a:t>
            </a:r>
          </a:p>
          <a:p>
            <a:pPr lvl="2"/>
            <a:r>
              <a:rPr lang="en-US" dirty="0"/>
              <a:t>P&amp;L, Balance Sheet, Cash Flow</a:t>
            </a:r>
          </a:p>
          <a:p>
            <a:pPr lvl="2"/>
            <a:r>
              <a:rPr lang="en-US" dirty="0"/>
              <a:t>Monthly revenue records for at least 2 years</a:t>
            </a:r>
          </a:p>
          <a:p>
            <a:pPr lvl="2"/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1F9EB-ADEE-42C1-8BDB-447AFBA71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327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41461-EB65-4082-A2CC-B7DCDC518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0650"/>
            <a:ext cx="10515600" cy="598904"/>
          </a:xfrm>
        </p:spPr>
        <p:txBody>
          <a:bodyPr anchor="t">
            <a:normAutofit/>
          </a:bodyPr>
          <a:lstStyle/>
          <a:p>
            <a:r>
              <a:rPr lang="en-US" dirty="0"/>
              <a:t>The Three Step Disaster Loan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1F9EB-ADEE-42C1-8BDB-447AFBA71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2013" y="619430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1AB44B9-F1EC-4F4B-88D4-413245C9CD3E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A20B21A3-989E-4E49-B20D-AA107B1857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114058"/>
              </p:ext>
            </p:extLst>
          </p:nvPr>
        </p:nvGraphicFramePr>
        <p:xfrm>
          <a:off x="838200" y="1291604"/>
          <a:ext cx="10515600" cy="4902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9850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41461-EB65-4082-A2CC-B7DCDC518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0650"/>
            <a:ext cx="10515600" cy="598904"/>
          </a:xfrm>
        </p:spPr>
        <p:txBody>
          <a:bodyPr anchor="t">
            <a:normAutofit/>
          </a:bodyPr>
          <a:lstStyle/>
          <a:p>
            <a:r>
              <a:rPr lang="en-US" dirty="0"/>
              <a:t>Disaster Bridge Loans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1F9EB-ADEE-42C1-8BDB-447AFBA71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2013" y="619430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1AB44B9-F1EC-4F4B-88D4-413245C9CD3E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02B24A4F-F928-45BB-84DE-5B3386A6BB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3727493"/>
              </p:ext>
            </p:extLst>
          </p:nvPr>
        </p:nvGraphicFramePr>
        <p:xfrm>
          <a:off x="838200" y="1129554"/>
          <a:ext cx="10515600" cy="4975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0528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41461-EB65-4082-A2CC-B7DCDC518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If You Don’t Need EIDL </a:t>
            </a:r>
            <a:br>
              <a:rPr lang="en-US" dirty="0"/>
            </a:br>
            <a:r>
              <a:rPr lang="en-US" dirty="0"/>
              <a:t>or Don’t Qualify?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76CC5-D10D-435F-8606-619BA3B1F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Many businesses may not need EIDL.  </a:t>
            </a:r>
          </a:p>
          <a:p>
            <a:pPr>
              <a:spcAft>
                <a:spcPts val="1200"/>
              </a:spcAft>
            </a:pPr>
            <a:r>
              <a:rPr lang="en-US" dirty="0"/>
              <a:t>If your business is in good financial shape, traditional bank financing may be available from your existing banker / lender</a:t>
            </a:r>
          </a:p>
          <a:p>
            <a:pPr>
              <a:spcAft>
                <a:spcPts val="1200"/>
              </a:spcAft>
            </a:pPr>
            <a:r>
              <a:rPr lang="en-US" dirty="0"/>
              <a:t>Local entities unaffiliated with the U.S. SBA may also offer help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1F9EB-ADEE-42C1-8BDB-447AFBA71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88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1B1E29"/>
      </a:dk1>
      <a:lt1>
        <a:srgbClr val="FFFFFF"/>
      </a:lt1>
      <a:dk2>
        <a:srgbClr val="002E6D"/>
      </a:dk2>
      <a:lt2>
        <a:srgbClr val="007DBC"/>
      </a:lt2>
      <a:accent1>
        <a:srgbClr val="969696"/>
      </a:accent1>
      <a:accent2>
        <a:srgbClr val="197E4E"/>
      </a:accent2>
      <a:accent3>
        <a:srgbClr val="F1C400"/>
      </a:accent3>
      <a:accent4>
        <a:srgbClr val="7AC5EB"/>
      </a:accent4>
      <a:accent5>
        <a:srgbClr val="CC0000"/>
      </a:accent5>
      <a:accent6>
        <a:srgbClr val="FFFFFF"/>
      </a:accent6>
      <a:hlink>
        <a:srgbClr val="007DBC"/>
      </a:hlink>
      <a:folHlink>
        <a:srgbClr val="7AC5EB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BA PPT Template 16 9 NEW LOGO.potx" id="{79D6B909-8513-466B-9F52-EE9FC5D8C19E}" vid="{F731198C-E7EC-4C2C-836D-1EE1FDCBE9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A5AE211FCB9A4AA1C3BC3AE913212E" ma:contentTypeVersion="11" ma:contentTypeDescription="Create a new document." ma:contentTypeScope="" ma:versionID="d0af535a6acfb1fd684845fb695eeef4">
  <xsd:schema xmlns:xsd="http://www.w3.org/2001/XMLSchema" xmlns:xs="http://www.w3.org/2001/XMLSchema" xmlns:p="http://schemas.microsoft.com/office/2006/metadata/properties" xmlns:ns3="4fab2ba2-e35c-45ae-b8b8-c41e9416e355" xmlns:ns4="df8ca2b3-c461-4baf-902d-952c62ae996a" targetNamespace="http://schemas.microsoft.com/office/2006/metadata/properties" ma:root="true" ma:fieldsID="e85a67390c612b82339b1745e975b1c4" ns3:_="" ns4:_="">
    <xsd:import namespace="4fab2ba2-e35c-45ae-b8b8-c41e9416e355"/>
    <xsd:import namespace="df8ca2b3-c461-4baf-902d-952c62ae996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ab2ba2-e35c-45ae-b8b8-c41e9416e3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8ca2b3-c461-4baf-902d-952c62ae996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745873-4EEF-4939-BDD0-FA73F69A9B0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A42CE60-8E2F-4625-A4F1-0AC00B60E43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9B0147A-1465-4B77-97E0-5B60D90B30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ab2ba2-e35c-45ae-b8b8-c41e9416e355"/>
    <ds:schemaRef ds:uri="df8ca2b3-c461-4baf-902d-952c62ae99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828</Words>
  <Application>Microsoft Office PowerPoint</Application>
  <PresentationFormat>Widescreen</PresentationFormat>
  <Paragraphs>118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Source Sans Pro</vt:lpstr>
      <vt:lpstr>Office Theme</vt:lpstr>
      <vt:lpstr>U.S. Small Business Administration</vt:lpstr>
      <vt:lpstr>Agenda</vt:lpstr>
      <vt:lpstr>How a Disaster  is Declared</vt:lpstr>
      <vt:lpstr>Economic Injury Disaster Loans (EIDL)</vt:lpstr>
      <vt:lpstr>How to Apply for EIDL</vt:lpstr>
      <vt:lpstr>What You Need to Apply</vt:lpstr>
      <vt:lpstr>The Three Step Disaster Loan Process</vt:lpstr>
      <vt:lpstr>Disaster Bridge Loans</vt:lpstr>
      <vt:lpstr>What If You Don’t Need EIDL  or Don’t Qualify?</vt:lpstr>
      <vt:lpstr>Important Non-Monetary Assistance from SBA</vt:lpstr>
      <vt:lpstr>Forbearance of Your Existing SBA Loan (Non-Disaster)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U.S. Small Business Administration</dc:title>
  <dc:creator>Tim Jeffcoat</dc:creator>
  <cp:lastModifiedBy>Jeffcoat, Timothy D.</cp:lastModifiedBy>
  <cp:revision>13</cp:revision>
  <dcterms:created xsi:type="dcterms:W3CDTF">2020-03-15T16:36:48Z</dcterms:created>
  <dcterms:modified xsi:type="dcterms:W3CDTF">2020-03-16T16:19:22Z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0x0101007CA5AE211FCB9A4AA1C3BC3AE913212E</vt:lpwstr>
  </property>
</Properties>
</file>