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7"/>
  </p:sldMasterIdLst>
  <p:notesMasterIdLst>
    <p:notesMasterId r:id="rId63"/>
  </p:notesMasterIdLst>
  <p:handoutMasterIdLst>
    <p:handoutMasterId r:id="rId64"/>
  </p:handoutMasterIdLst>
  <p:sldIdLst>
    <p:sldId id="327" r:id="rId18"/>
    <p:sldId id="386" r:id="rId19"/>
    <p:sldId id="380" r:id="rId20"/>
    <p:sldId id="374"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375" r:id="rId35"/>
    <p:sldId id="376" r:id="rId36"/>
    <p:sldId id="377" r:id="rId37"/>
    <p:sldId id="378" r:id="rId38"/>
    <p:sldId id="379" r:id="rId39"/>
    <p:sldId id="381" r:id="rId40"/>
    <p:sldId id="382" r:id="rId41"/>
    <p:sldId id="383" r:id="rId42"/>
    <p:sldId id="310" r:id="rId43"/>
    <p:sldId id="384" r:id="rId44"/>
    <p:sldId id="372" r:id="rId45"/>
    <p:sldId id="373" r:id="rId46"/>
    <p:sldId id="345" r:id="rId47"/>
    <p:sldId id="346" r:id="rId48"/>
    <p:sldId id="347" r:id="rId49"/>
    <p:sldId id="348" r:id="rId50"/>
    <p:sldId id="349" r:id="rId51"/>
    <p:sldId id="344" r:id="rId52"/>
    <p:sldId id="353" r:id="rId53"/>
    <p:sldId id="354" r:id="rId54"/>
    <p:sldId id="355" r:id="rId55"/>
    <p:sldId id="368" r:id="rId56"/>
    <p:sldId id="369" r:id="rId57"/>
    <p:sldId id="371" r:id="rId58"/>
    <p:sldId id="370" r:id="rId59"/>
    <p:sldId id="309" r:id="rId60"/>
    <p:sldId id="385" r:id="rId61"/>
    <p:sldId id="400" r:id="rId6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FC128512-DF30-41BE-89A9-9AF6BECD2F36}">
          <p14:sldIdLst>
            <p14:sldId id="327"/>
            <p14:sldId id="386"/>
            <p14:sldId id="380"/>
            <p14:sldId id="374"/>
            <p14:sldId id="387"/>
            <p14:sldId id="388"/>
            <p14:sldId id="389"/>
            <p14:sldId id="390"/>
            <p14:sldId id="391"/>
            <p14:sldId id="392"/>
            <p14:sldId id="393"/>
            <p14:sldId id="394"/>
            <p14:sldId id="395"/>
            <p14:sldId id="396"/>
            <p14:sldId id="397"/>
            <p14:sldId id="398"/>
            <p14:sldId id="399"/>
            <p14:sldId id="375"/>
            <p14:sldId id="376"/>
            <p14:sldId id="377"/>
            <p14:sldId id="378"/>
            <p14:sldId id="379"/>
            <p14:sldId id="381"/>
            <p14:sldId id="382"/>
            <p14:sldId id="383"/>
            <p14:sldId id="310"/>
            <p14:sldId id="384"/>
            <p14:sldId id="372"/>
            <p14:sldId id="373"/>
            <p14:sldId id="345"/>
            <p14:sldId id="346"/>
            <p14:sldId id="347"/>
            <p14:sldId id="348"/>
            <p14:sldId id="349"/>
            <p14:sldId id="344"/>
            <p14:sldId id="353"/>
            <p14:sldId id="354"/>
            <p14:sldId id="355"/>
            <p14:sldId id="368"/>
            <p14:sldId id="369"/>
            <p14:sldId id="371"/>
            <p14:sldId id="370"/>
            <p14:sldId id="309"/>
            <p14:sldId id="385"/>
            <p14:sldId id="400"/>
          </p14:sldIdLst>
        </p14:section>
        <p14:section name="Untitled Section" id="{C36A7B69-E086-4622-A712-C438E388C9DD}">
          <p14:sldIdLst/>
        </p14:section>
      </p14:sectionLst>
    </p:ex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ell Wyrick" initials="RW" lastIdx="1" clrIdx="0">
    <p:extLst>
      <p:ext uri="{19B8F6BF-5375-455C-9EA6-DF929625EA0E}">
        <p15:presenceInfo xmlns:p15="http://schemas.microsoft.com/office/powerpoint/2012/main" userId="S-1-5-21-361692098-3131303916-1394841483-342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ADAFB2"/>
    <a:srgbClr val="D11242"/>
    <a:srgbClr val="AC0000"/>
    <a:srgbClr val="007F7F"/>
    <a:srgbClr val="007D7F"/>
    <a:srgbClr val="A6A6A6"/>
    <a:srgbClr val="993300"/>
    <a:srgbClr val="018A9D"/>
    <a:srgbClr val="018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8290" autoAdjust="0"/>
  </p:normalViewPr>
  <p:slideViewPr>
    <p:cSldViewPr>
      <p:cViewPr varScale="1">
        <p:scale>
          <a:sx n="74" d="100"/>
          <a:sy n="74" d="100"/>
        </p:scale>
        <p:origin x="1690" y="67"/>
      </p:cViewPr>
      <p:guideLst>
        <p:guide orient="horz" pos="2208"/>
        <p:guide pos="2880"/>
      </p:guideLst>
    </p:cSldViewPr>
  </p:slideViewPr>
  <p:outlineViewPr>
    <p:cViewPr>
      <p:scale>
        <a:sx n="25" d="100"/>
        <a:sy n="25" d="100"/>
      </p:scale>
      <p:origin x="0" y="1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268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9T08:23:20.578"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420" tIns="46211" rIns="92420" bIns="46211" numCol="1" anchor="b" anchorCtr="0" compatLnSpc="1">
            <a:prstTxWarp prst="textNoShape">
              <a:avLst/>
            </a:prstTxWarp>
          </a:bodyPr>
          <a:lstStyle>
            <a:lvl1pPr algn="l" defTabSz="923925">
              <a:defRPr sz="1200">
                <a:latin typeface="Times New Roman" charset="0"/>
              </a:defRPr>
            </a:lvl1pPr>
          </a:lstStyle>
          <a:p>
            <a:pPr>
              <a:defRPr/>
            </a:pPr>
            <a:endParaRPr lang="en-US" dirty="0"/>
          </a:p>
        </p:txBody>
      </p:sp>
      <p:sp>
        <p:nvSpPr>
          <p:cNvPr id="1638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420" tIns="46211" rIns="92420" bIns="46211" numCol="1" anchor="b" anchorCtr="0" compatLnSpc="1">
            <a:prstTxWarp prst="textNoShape">
              <a:avLst/>
            </a:prstTxWarp>
          </a:bodyPr>
          <a:lstStyle>
            <a:lvl1pPr algn="r" defTabSz="923925">
              <a:defRPr sz="1200">
                <a:latin typeface="Times New Roman" charset="0"/>
              </a:defRPr>
            </a:lvl1pPr>
          </a:lstStyle>
          <a:p>
            <a:pPr>
              <a:defRPr/>
            </a:pPr>
            <a:fld id="{2BA565AE-344B-4576-88EA-1C572A051B81}" type="slidenum">
              <a:rPr lang="en-US"/>
              <a:pPr>
                <a:defRPr/>
              </a:pPr>
              <a:t>‹#›</a:t>
            </a:fld>
            <a:endParaRPr lang="en-US" dirty="0"/>
          </a:p>
        </p:txBody>
      </p:sp>
    </p:spTree>
    <p:extLst>
      <p:ext uri="{BB962C8B-B14F-4D97-AF65-F5344CB8AC3E}">
        <p14:creationId xmlns:p14="http://schemas.microsoft.com/office/powerpoint/2010/main" val="3702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4"/>
          <p:cNvSpPr>
            <a:spLocks noGrp="1" noRot="1" noChangeAspect="1" noChangeArrowheads="1" noTextEdit="1"/>
          </p:cNvSpPr>
          <p:nvPr>
            <p:ph type="sldImg" idx="2"/>
          </p:nvPr>
        </p:nvSpPr>
        <p:spPr bwMode="auto">
          <a:xfrm>
            <a:off x="1882775" y="306388"/>
            <a:ext cx="3244850" cy="24352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0" y="2827338"/>
            <a:ext cx="7010400" cy="6281737"/>
          </a:xfrm>
          <a:prstGeom prst="rect">
            <a:avLst/>
          </a:prstGeom>
          <a:noFill/>
          <a:ln w="9525">
            <a:noFill/>
            <a:miter lim="800000"/>
            <a:headEnd/>
            <a:tailEnd/>
          </a:ln>
          <a:effectLst/>
        </p:spPr>
        <p:txBody>
          <a:bodyPr vert="horz" wrap="square" lIns="92420" tIns="46211" rIns="92420" bIns="462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5" name="Rectangle 7"/>
          <p:cNvSpPr>
            <a:spLocks noGrp="1" noChangeArrowheads="1"/>
          </p:cNvSpPr>
          <p:nvPr>
            <p:ph type="sldNum" sz="quarter" idx="5"/>
          </p:nvPr>
        </p:nvSpPr>
        <p:spPr bwMode="auto">
          <a:xfrm>
            <a:off x="3971925" y="9093200"/>
            <a:ext cx="3038475" cy="203200"/>
          </a:xfrm>
          <a:prstGeom prst="rect">
            <a:avLst/>
          </a:prstGeom>
          <a:noFill/>
          <a:ln w="9525">
            <a:noFill/>
            <a:miter lim="800000"/>
            <a:headEnd/>
            <a:tailEnd/>
          </a:ln>
          <a:effectLst/>
        </p:spPr>
        <p:txBody>
          <a:bodyPr vert="horz" wrap="square" lIns="92420" tIns="46211" rIns="92420" bIns="46211" numCol="1" anchor="b" anchorCtr="0" compatLnSpc="1">
            <a:prstTxWarp prst="textNoShape">
              <a:avLst/>
            </a:prstTxWarp>
          </a:bodyPr>
          <a:lstStyle>
            <a:lvl1pPr algn="r" defTabSz="923925">
              <a:defRPr sz="1200">
                <a:latin typeface="Times New Roman" charset="0"/>
              </a:defRPr>
            </a:lvl1pPr>
          </a:lstStyle>
          <a:p>
            <a:pPr>
              <a:defRPr/>
            </a:pPr>
            <a:fld id="{164DB217-036F-4BC8-B2BD-C2DD24139CEC}" type="slidenum">
              <a:rPr lang="en-US"/>
              <a:pPr>
                <a:defRPr/>
              </a:pPr>
              <a:t>‹#›</a:t>
            </a:fld>
            <a:endParaRPr lang="en-US" dirty="0"/>
          </a:p>
        </p:txBody>
      </p:sp>
    </p:spTree>
    <p:extLst>
      <p:ext uri="{BB962C8B-B14F-4D97-AF65-F5344CB8AC3E}">
        <p14:creationId xmlns:p14="http://schemas.microsoft.com/office/powerpoint/2010/main" val="3662272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14">
              <a:defRPr/>
            </a:pPr>
            <a:r>
              <a:rPr lang="en-US" dirty="0" smtClean="0"/>
              <a:t>Glenn -- </a:t>
            </a:r>
            <a:r>
              <a:rPr lang="en-US" dirty="0" err="1" smtClean="0"/>
              <a:t>Groundrules</a:t>
            </a:r>
            <a:r>
              <a:rPr lang="en-US" baseline="0" dirty="0" smtClean="0"/>
              <a:t> for today – Write down your questions as we proceed and ask them during the QUESTION/ANSWER section using the chat function. DO NOT USE THE CHAT FEATURE UNTIL THE QUESTION/ANSWER SECTION: Focus on presentation – no calls, emails, etc.; </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1</a:t>
            </a:fld>
            <a:endParaRPr lang="en-US" dirty="0"/>
          </a:p>
        </p:txBody>
      </p:sp>
    </p:spTree>
    <p:extLst>
      <p:ext uri="{BB962C8B-B14F-4D97-AF65-F5344CB8AC3E}">
        <p14:creationId xmlns:p14="http://schemas.microsoft.com/office/powerpoint/2010/main" val="121804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11</a:t>
            </a:fld>
            <a:endParaRPr lang="en-US" dirty="0"/>
          </a:p>
        </p:txBody>
      </p:sp>
    </p:spTree>
    <p:extLst>
      <p:ext uri="{BB962C8B-B14F-4D97-AF65-F5344CB8AC3E}">
        <p14:creationId xmlns:p14="http://schemas.microsoft.com/office/powerpoint/2010/main" val="269163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12</a:t>
            </a:fld>
            <a:endParaRPr lang="en-US" dirty="0"/>
          </a:p>
        </p:txBody>
      </p:sp>
    </p:spTree>
    <p:extLst>
      <p:ext uri="{BB962C8B-B14F-4D97-AF65-F5344CB8AC3E}">
        <p14:creationId xmlns:p14="http://schemas.microsoft.com/office/powerpoint/2010/main" val="139314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13</a:t>
            </a:fld>
            <a:endParaRPr lang="en-US" dirty="0"/>
          </a:p>
        </p:txBody>
      </p:sp>
    </p:spTree>
    <p:extLst>
      <p:ext uri="{BB962C8B-B14F-4D97-AF65-F5344CB8AC3E}">
        <p14:creationId xmlns:p14="http://schemas.microsoft.com/office/powerpoint/2010/main" val="117434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14</a:t>
            </a:fld>
            <a:endParaRPr lang="en-US" dirty="0"/>
          </a:p>
        </p:txBody>
      </p:sp>
    </p:spTree>
    <p:extLst>
      <p:ext uri="{BB962C8B-B14F-4D97-AF65-F5344CB8AC3E}">
        <p14:creationId xmlns:p14="http://schemas.microsoft.com/office/powerpoint/2010/main" val="389610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15</a:t>
            </a:fld>
            <a:endParaRPr lang="en-US" dirty="0"/>
          </a:p>
        </p:txBody>
      </p:sp>
    </p:spTree>
    <p:extLst>
      <p:ext uri="{BB962C8B-B14F-4D97-AF65-F5344CB8AC3E}">
        <p14:creationId xmlns:p14="http://schemas.microsoft.com/office/powerpoint/2010/main" val="342013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16</a:t>
            </a:fld>
            <a:endParaRPr lang="en-US" dirty="0"/>
          </a:p>
        </p:txBody>
      </p:sp>
    </p:spTree>
    <p:extLst>
      <p:ext uri="{BB962C8B-B14F-4D97-AF65-F5344CB8AC3E}">
        <p14:creationId xmlns:p14="http://schemas.microsoft.com/office/powerpoint/2010/main" val="190189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17</a:t>
            </a:fld>
            <a:endParaRPr lang="en-US" dirty="0"/>
          </a:p>
        </p:txBody>
      </p:sp>
    </p:spTree>
    <p:extLst>
      <p:ext uri="{BB962C8B-B14F-4D97-AF65-F5344CB8AC3E}">
        <p14:creationId xmlns:p14="http://schemas.microsoft.com/office/powerpoint/2010/main" val="1022443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18</a:t>
            </a:fld>
            <a:endParaRPr lang="en-US" dirty="0"/>
          </a:p>
        </p:txBody>
      </p:sp>
    </p:spTree>
    <p:extLst>
      <p:ext uri="{BB962C8B-B14F-4D97-AF65-F5344CB8AC3E}">
        <p14:creationId xmlns:p14="http://schemas.microsoft.com/office/powerpoint/2010/main" val="311336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19</a:t>
            </a:fld>
            <a:endParaRPr lang="en-US" dirty="0"/>
          </a:p>
        </p:txBody>
      </p:sp>
    </p:spTree>
    <p:extLst>
      <p:ext uri="{BB962C8B-B14F-4D97-AF65-F5344CB8AC3E}">
        <p14:creationId xmlns:p14="http://schemas.microsoft.com/office/powerpoint/2010/main" val="204962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20</a:t>
            </a:fld>
            <a:endParaRPr lang="en-US" dirty="0"/>
          </a:p>
        </p:txBody>
      </p:sp>
    </p:spTree>
    <p:extLst>
      <p:ext uri="{BB962C8B-B14F-4D97-AF65-F5344CB8AC3E}">
        <p14:creationId xmlns:p14="http://schemas.microsoft.com/office/powerpoint/2010/main" val="183287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14">
              <a:defRPr/>
            </a:pPr>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a:t>
            </a:fld>
            <a:endParaRPr lang="en-US" dirty="0"/>
          </a:p>
        </p:txBody>
      </p:sp>
    </p:spTree>
    <p:extLst>
      <p:ext uri="{BB962C8B-B14F-4D97-AF65-F5344CB8AC3E}">
        <p14:creationId xmlns:p14="http://schemas.microsoft.com/office/powerpoint/2010/main" val="376032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 – tell</a:t>
            </a:r>
            <a:r>
              <a:rPr lang="en-US" baseline="0" dirty="0" smtClean="0"/>
              <a:t> network to investment time in studying the information on the NMDWS website </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21</a:t>
            </a:fld>
            <a:endParaRPr lang="en-US" dirty="0"/>
          </a:p>
        </p:txBody>
      </p:sp>
    </p:spTree>
    <p:extLst>
      <p:ext uri="{BB962C8B-B14F-4D97-AF65-F5344CB8AC3E}">
        <p14:creationId xmlns:p14="http://schemas.microsoft.com/office/powerpoint/2010/main" val="141424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 – talk to a few examples.  Also,</a:t>
            </a:r>
            <a:r>
              <a:rPr lang="en-US" baseline="0" dirty="0" smtClean="0"/>
              <a:t> this is a reminder of why you should take good notes when meeting with clients.</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22</a:t>
            </a:fld>
            <a:endParaRPr lang="en-US" dirty="0"/>
          </a:p>
        </p:txBody>
      </p:sp>
    </p:spTree>
    <p:extLst>
      <p:ext uri="{BB962C8B-B14F-4D97-AF65-F5344CB8AC3E}">
        <p14:creationId xmlns:p14="http://schemas.microsoft.com/office/powerpoint/2010/main" val="124406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23</a:t>
            </a:fld>
            <a:endParaRPr lang="en-US" dirty="0"/>
          </a:p>
        </p:txBody>
      </p:sp>
    </p:spTree>
    <p:extLst>
      <p:ext uri="{BB962C8B-B14F-4D97-AF65-F5344CB8AC3E}">
        <p14:creationId xmlns:p14="http://schemas.microsoft.com/office/powerpoint/2010/main" val="3139907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24</a:t>
            </a:fld>
            <a:endParaRPr lang="en-US" dirty="0"/>
          </a:p>
        </p:txBody>
      </p:sp>
    </p:spTree>
    <p:extLst>
      <p:ext uri="{BB962C8B-B14F-4D97-AF65-F5344CB8AC3E}">
        <p14:creationId xmlns:p14="http://schemas.microsoft.com/office/powerpoint/2010/main" val="135126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25</a:t>
            </a:fld>
            <a:endParaRPr lang="en-US" dirty="0"/>
          </a:p>
        </p:txBody>
      </p:sp>
    </p:spTree>
    <p:extLst>
      <p:ext uri="{BB962C8B-B14F-4D97-AF65-F5344CB8AC3E}">
        <p14:creationId xmlns:p14="http://schemas.microsoft.com/office/powerpoint/2010/main" val="521916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26</a:t>
            </a:fld>
            <a:endParaRPr lang="en-US" dirty="0"/>
          </a:p>
        </p:txBody>
      </p:sp>
    </p:spTree>
    <p:extLst>
      <p:ext uri="{BB962C8B-B14F-4D97-AF65-F5344CB8AC3E}">
        <p14:creationId xmlns:p14="http://schemas.microsoft.com/office/powerpoint/2010/main" val="241706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27</a:t>
            </a:fld>
            <a:endParaRPr lang="en-US" dirty="0"/>
          </a:p>
        </p:txBody>
      </p:sp>
    </p:spTree>
    <p:extLst>
      <p:ext uri="{BB962C8B-B14F-4D97-AF65-F5344CB8AC3E}">
        <p14:creationId xmlns:p14="http://schemas.microsoft.com/office/powerpoint/2010/main" val="1859805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14">
              <a:defRPr/>
            </a:pPr>
            <a:r>
              <a:rPr lang="en-US" sz="1200" kern="1200" dirty="0" smtClean="0">
                <a:solidFill>
                  <a:schemeClr val="tx1"/>
                </a:solidFill>
                <a:latin typeface="Times New Roman" charset="0"/>
                <a:ea typeface="+mn-ea"/>
                <a:cs typeface="Calibri" pitchFamily="34" charset="0"/>
              </a:rPr>
              <a:t>Glenn - As was mentioned earlier you need to take responsibility</a:t>
            </a:r>
            <a:r>
              <a:rPr lang="en-US" sz="1200" kern="1200" baseline="0" dirty="0" smtClean="0">
                <a:solidFill>
                  <a:schemeClr val="tx1"/>
                </a:solidFill>
                <a:latin typeface="Times New Roman" charset="0"/>
                <a:ea typeface="+mn-ea"/>
                <a:cs typeface="Calibri" pitchFamily="34" charset="0"/>
              </a:rPr>
              <a:t> for YOUR self learning! </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28</a:t>
            </a:fld>
            <a:endParaRPr lang="en-US" dirty="0"/>
          </a:p>
        </p:txBody>
      </p:sp>
    </p:spTree>
    <p:extLst>
      <p:ext uri="{BB962C8B-B14F-4D97-AF65-F5344CB8AC3E}">
        <p14:creationId xmlns:p14="http://schemas.microsoft.com/office/powerpoint/2010/main" val="3862000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29</a:t>
            </a:fld>
            <a:endParaRPr lang="en-US" dirty="0"/>
          </a:p>
        </p:txBody>
      </p:sp>
    </p:spTree>
    <p:extLst>
      <p:ext uri="{BB962C8B-B14F-4D97-AF65-F5344CB8AC3E}">
        <p14:creationId xmlns:p14="http://schemas.microsoft.com/office/powerpoint/2010/main" val="1357089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30</a:t>
            </a:fld>
            <a:endParaRPr lang="en-US" dirty="0"/>
          </a:p>
        </p:txBody>
      </p:sp>
    </p:spTree>
    <p:extLst>
      <p:ext uri="{BB962C8B-B14F-4D97-AF65-F5344CB8AC3E}">
        <p14:creationId xmlns:p14="http://schemas.microsoft.com/office/powerpoint/2010/main" val="92226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Adriene</a:t>
            </a:r>
          </a:p>
          <a:p>
            <a:pPr marL="228600" indent="-228600">
              <a:buAutoNum type="arabicPeriod"/>
            </a:pPr>
            <a:r>
              <a:rPr lang="en-US" dirty="0" smtClean="0"/>
              <a:t>Number of Employees, time in business, are you behind in any bills, how much do you think you need. Take detailed notes because you may</a:t>
            </a:r>
            <a:r>
              <a:rPr lang="en-US" baseline="0" dirty="0" smtClean="0"/>
              <a:t> need to referred back to them as new programs become available or current programs change. </a:t>
            </a:r>
            <a:endParaRPr lang="en-US" dirty="0" smtClean="0"/>
          </a:p>
          <a:p>
            <a:pPr marL="228600" indent="-228600">
              <a:buAutoNum type="arabicPeriod"/>
            </a:pPr>
            <a:r>
              <a:rPr lang="en-US" dirty="0" smtClean="0"/>
              <a:t>Expense cutting leaves</a:t>
            </a:r>
            <a:r>
              <a:rPr lang="en-US" baseline="0" dirty="0" smtClean="0"/>
              <a:t> money in your pocket now.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a:t>
            </a:fld>
            <a:endParaRPr lang="en-US" dirty="0"/>
          </a:p>
        </p:txBody>
      </p:sp>
    </p:spTree>
    <p:extLst>
      <p:ext uri="{BB962C8B-B14F-4D97-AF65-F5344CB8AC3E}">
        <p14:creationId xmlns:p14="http://schemas.microsoft.com/office/powerpoint/2010/main" val="199058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31</a:t>
            </a:fld>
            <a:endParaRPr lang="en-US" dirty="0"/>
          </a:p>
        </p:txBody>
      </p:sp>
    </p:spTree>
    <p:extLst>
      <p:ext uri="{BB962C8B-B14F-4D97-AF65-F5344CB8AC3E}">
        <p14:creationId xmlns:p14="http://schemas.microsoft.com/office/powerpoint/2010/main" val="1538899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32</a:t>
            </a:fld>
            <a:endParaRPr lang="en-US" dirty="0"/>
          </a:p>
        </p:txBody>
      </p:sp>
    </p:spTree>
    <p:extLst>
      <p:ext uri="{BB962C8B-B14F-4D97-AF65-F5344CB8AC3E}">
        <p14:creationId xmlns:p14="http://schemas.microsoft.com/office/powerpoint/2010/main" val="3207978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33</a:t>
            </a:fld>
            <a:endParaRPr lang="en-US" dirty="0"/>
          </a:p>
        </p:txBody>
      </p:sp>
    </p:spTree>
    <p:extLst>
      <p:ext uri="{BB962C8B-B14F-4D97-AF65-F5344CB8AC3E}">
        <p14:creationId xmlns:p14="http://schemas.microsoft.com/office/powerpoint/2010/main" val="2634103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34</a:t>
            </a:fld>
            <a:endParaRPr lang="en-US" dirty="0"/>
          </a:p>
        </p:txBody>
      </p:sp>
    </p:spTree>
    <p:extLst>
      <p:ext uri="{BB962C8B-B14F-4D97-AF65-F5344CB8AC3E}">
        <p14:creationId xmlns:p14="http://schemas.microsoft.com/office/powerpoint/2010/main" val="815070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35</a:t>
            </a:fld>
            <a:endParaRPr lang="en-US" dirty="0"/>
          </a:p>
        </p:txBody>
      </p:sp>
    </p:spTree>
    <p:extLst>
      <p:ext uri="{BB962C8B-B14F-4D97-AF65-F5344CB8AC3E}">
        <p14:creationId xmlns:p14="http://schemas.microsoft.com/office/powerpoint/2010/main" val="1073446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Glenn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36</a:t>
            </a:fld>
            <a:endParaRPr lang="en-US" dirty="0"/>
          </a:p>
        </p:txBody>
      </p:sp>
    </p:spTree>
    <p:extLst>
      <p:ext uri="{BB962C8B-B14F-4D97-AF65-F5344CB8AC3E}">
        <p14:creationId xmlns:p14="http://schemas.microsoft.com/office/powerpoint/2010/main" val="1624175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Glenn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37</a:t>
            </a:fld>
            <a:endParaRPr lang="en-US" dirty="0"/>
          </a:p>
        </p:txBody>
      </p:sp>
    </p:spTree>
    <p:extLst>
      <p:ext uri="{BB962C8B-B14F-4D97-AF65-F5344CB8AC3E}">
        <p14:creationId xmlns:p14="http://schemas.microsoft.com/office/powerpoint/2010/main" val="2095355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38</a:t>
            </a:fld>
            <a:endParaRPr lang="en-US" dirty="0"/>
          </a:p>
        </p:txBody>
      </p:sp>
    </p:spTree>
    <p:extLst>
      <p:ext uri="{BB962C8B-B14F-4D97-AF65-F5344CB8AC3E}">
        <p14:creationId xmlns:p14="http://schemas.microsoft.com/office/powerpoint/2010/main" val="1387748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39</a:t>
            </a:fld>
            <a:endParaRPr lang="en-US" dirty="0"/>
          </a:p>
        </p:txBody>
      </p:sp>
    </p:spTree>
    <p:extLst>
      <p:ext uri="{BB962C8B-B14F-4D97-AF65-F5344CB8AC3E}">
        <p14:creationId xmlns:p14="http://schemas.microsoft.com/office/powerpoint/2010/main" val="3926482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40</a:t>
            </a:fld>
            <a:endParaRPr lang="en-US" dirty="0"/>
          </a:p>
        </p:txBody>
      </p:sp>
    </p:spTree>
    <p:extLst>
      <p:ext uri="{BB962C8B-B14F-4D97-AF65-F5344CB8AC3E}">
        <p14:creationId xmlns:p14="http://schemas.microsoft.com/office/powerpoint/2010/main" val="272212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Adriene  starts and then Russell takes over</a:t>
            </a:r>
            <a:r>
              <a:rPr lang="en-US" baseline="0" dirty="0" smtClean="0"/>
              <a:t> with SBA presentation</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a:t>
            </a:fld>
            <a:endParaRPr lang="en-US" dirty="0"/>
          </a:p>
        </p:txBody>
      </p:sp>
    </p:spTree>
    <p:extLst>
      <p:ext uri="{BB962C8B-B14F-4D97-AF65-F5344CB8AC3E}">
        <p14:creationId xmlns:p14="http://schemas.microsoft.com/office/powerpoint/2010/main" val="2233246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 </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41</a:t>
            </a:fld>
            <a:endParaRPr lang="en-US" dirty="0"/>
          </a:p>
        </p:txBody>
      </p:sp>
    </p:spTree>
    <p:extLst>
      <p:ext uri="{BB962C8B-B14F-4D97-AF65-F5344CB8AC3E}">
        <p14:creationId xmlns:p14="http://schemas.microsoft.com/office/powerpoint/2010/main" val="764552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a:t>
            </a:r>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42</a:t>
            </a:fld>
            <a:endParaRPr lang="en-US" dirty="0"/>
          </a:p>
        </p:txBody>
      </p:sp>
    </p:spTree>
    <p:extLst>
      <p:ext uri="{BB962C8B-B14F-4D97-AF65-F5344CB8AC3E}">
        <p14:creationId xmlns:p14="http://schemas.microsoft.com/office/powerpoint/2010/main" val="4186882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48">
              <a:defRPr/>
            </a:pPr>
            <a:r>
              <a:rPr lang="en-US" b="0" baseline="0" dirty="0" smtClean="0"/>
              <a:t>Glenn – rapidly changing and posting on the NMSBDC website with updates will occur</a:t>
            </a:r>
            <a:endParaRPr lang="en-US" b="0" baseline="0" dirty="0"/>
          </a:p>
          <a:p>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43</a:t>
            </a:fld>
            <a:endParaRPr lang="en-US" dirty="0"/>
          </a:p>
        </p:txBody>
      </p:sp>
    </p:spTree>
    <p:extLst>
      <p:ext uri="{BB962C8B-B14F-4D97-AF65-F5344CB8AC3E}">
        <p14:creationId xmlns:p14="http://schemas.microsoft.com/office/powerpoint/2010/main" val="1218045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48">
              <a:defRPr/>
            </a:pPr>
            <a:r>
              <a:rPr lang="en-US" b="0" baseline="0" dirty="0" smtClean="0"/>
              <a:t>Glenn - The chat function is now open and enter your question in the chat function.  Mike takes notes and we will response later.  </a:t>
            </a:r>
            <a:endParaRPr lang="en-US" b="0" baseline="0" dirty="0"/>
          </a:p>
          <a:p>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44</a:t>
            </a:fld>
            <a:endParaRPr lang="en-US" dirty="0"/>
          </a:p>
        </p:txBody>
      </p:sp>
    </p:spTree>
    <p:extLst>
      <p:ext uri="{BB962C8B-B14F-4D97-AF65-F5344CB8AC3E}">
        <p14:creationId xmlns:p14="http://schemas.microsoft.com/office/powerpoint/2010/main" val="1287938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48">
              <a:defRPr/>
            </a:pPr>
            <a:r>
              <a:rPr lang="en-US" b="0" baseline="0" dirty="0" smtClean="0"/>
              <a:t>Russell</a:t>
            </a:r>
            <a:endParaRPr lang="en-US" b="0" baseline="0" dirty="0"/>
          </a:p>
          <a:p>
            <a:endParaRPr lang="en-US" dirty="0"/>
          </a:p>
        </p:txBody>
      </p:sp>
      <p:sp>
        <p:nvSpPr>
          <p:cNvPr id="4" name="Slide Number Placeholder 3"/>
          <p:cNvSpPr>
            <a:spLocks noGrp="1"/>
          </p:cNvSpPr>
          <p:nvPr>
            <p:ph type="sldNum" sz="quarter" idx="10"/>
          </p:nvPr>
        </p:nvSpPr>
        <p:spPr/>
        <p:txBody>
          <a:bodyPr/>
          <a:lstStyle/>
          <a:p>
            <a:pPr>
              <a:defRPr/>
            </a:pPr>
            <a:fld id="{2C019F30-917B-44F4-9602-F3570290F0C6}" type="slidenum">
              <a:rPr lang="en-US" smtClean="0"/>
              <a:pPr>
                <a:defRPr/>
              </a:pPr>
              <a:t>45</a:t>
            </a:fld>
            <a:endParaRPr lang="en-US" dirty="0"/>
          </a:p>
        </p:txBody>
      </p:sp>
    </p:spTree>
    <p:extLst>
      <p:ext uri="{BB962C8B-B14F-4D97-AF65-F5344CB8AC3E}">
        <p14:creationId xmlns:p14="http://schemas.microsoft.com/office/powerpoint/2010/main" val="53955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5</a:t>
            </a:fld>
            <a:endParaRPr lang="en-US" dirty="0"/>
          </a:p>
        </p:txBody>
      </p:sp>
    </p:spTree>
    <p:extLst>
      <p:ext uri="{BB962C8B-B14F-4D97-AF65-F5344CB8AC3E}">
        <p14:creationId xmlns:p14="http://schemas.microsoft.com/office/powerpoint/2010/main" val="345013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6</a:t>
            </a:fld>
            <a:endParaRPr lang="en-US" dirty="0"/>
          </a:p>
        </p:txBody>
      </p:sp>
    </p:spTree>
    <p:extLst>
      <p:ext uri="{BB962C8B-B14F-4D97-AF65-F5344CB8AC3E}">
        <p14:creationId xmlns:p14="http://schemas.microsoft.com/office/powerpoint/2010/main" val="137510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7</a:t>
            </a:fld>
            <a:endParaRPr lang="en-US" dirty="0"/>
          </a:p>
        </p:txBody>
      </p:sp>
    </p:spTree>
    <p:extLst>
      <p:ext uri="{BB962C8B-B14F-4D97-AF65-F5344CB8AC3E}">
        <p14:creationId xmlns:p14="http://schemas.microsoft.com/office/powerpoint/2010/main" val="174625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8</a:t>
            </a:fld>
            <a:endParaRPr lang="en-US" dirty="0"/>
          </a:p>
        </p:txBody>
      </p:sp>
    </p:spTree>
    <p:extLst>
      <p:ext uri="{BB962C8B-B14F-4D97-AF65-F5344CB8AC3E}">
        <p14:creationId xmlns:p14="http://schemas.microsoft.com/office/powerpoint/2010/main" val="189247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endParaRPr lang="en-US" dirty="0"/>
          </a:p>
        </p:txBody>
      </p:sp>
      <p:sp>
        <p:nvSpPr>
          <p:cNvPr id="4" name="Slide Number Placeholder 3"/>
          <p:cNvSpPr>
            <a:spLocks noGrp="1"/>
          </p:cNvSpPr>
          <p:nvPr>
            <p:ph type="sldNum" sz="quarter" idx="10"/>
          </p:nvPr>
        </p:nvSpPr>
        <p:spPr/>
        <p:txBody>
          <a:bodyPr/>
          <a:lstStyle/>
          <a:p>
            <a:pPr>
              <a:defRPr/>
            </a:pPr>
            <a:fld id="{164DB217-036F-4BC8-B2BD-C2DD24139CEC}" type="slidenum">
              <a:rPr lang="en-US" smtClean="0"/>
              <a:pPr>
                <a:defRPr/>
              </a:pPr>
              <a:t>10</a:t>
            </a:fld>
            <a:endParaRPr lang="en-US" dirty="0"/>
          </a:p>
        </p:txBody>
      </p:sp>
    </p:spTree>
    <p:extLst>
      <p:ext uri="{BB962C8B-B14F-4D97-AF65-F5344CB8AC3E}">
        <p14:creationId xmlns:p14="http://schemas.microsoft.com/office/powerpoint/2010/main" val="170852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0" y="838200"/>
            <a:ext cx="6096000" cy="762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676400" y="1905000"/>
            <a:ext cx="716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88ECC-3B17-4250-9D5F-0F3B6626F2CF}"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DBFBE-5AFD-4843-A4FD-EE75626C5EE6}" type="slidenum">
              <a:rPr lang="en-US" smtClean="0"/>
              <a:t>‹#›</a:t>
            </a:fld>
            <a:endParaRPr lang="en-US" dirty="0"/>
          </a:p>
        </p:txBody>
      </p:sp>
    </p:spTree>
    <p:extLst>
      <p:ext uri="{BB962C8B-B14F-4D97-AF65-F5344CB8AC3E}">
        <p14:creationId xmlns:p14="http://schemas.microsoft.com/office/powerpoint/2010/main" val="240577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a:prstGeom prst="rect">
            <a:avLst/>
          </a:prstGeo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47800" y="2209800"/>
            <a:ext cx="71628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457200"/>
            <a:ext cx="5410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447800" y="1905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4000" y="19050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4191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47800" y="1524000"/>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800" y="2209800"/>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2400" y="609600"/>
            <a:ext cx="5334000" cy="1143000"/>
          </a:xfrm>
          <a:prstGeom prst="rect">
            <a:avLst/>
          </a:prstGeom>
        </p:spPr>
        <p:txBody>
          <a:bodyPr/>
          <a:lstStyle/>
          <a:p>
            <a:r>
              <a:rPr lang="en-US"/>
              <a:t>Click to edit Master title style</a:t>
            </a:r>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7800" y="1447800"/>
            <a:ext cx="2703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524"/>
            <a:ext cx="9296400" cy="6848475"/>
          </a:xfrm>
          <a:prstGeom prst="rect">
            <a:avLst/>
          </a:prstGeom>
        </p:spPr>
      </p:pic>
      <p:sp>
        <p:nvSpPr>
          <p:cNvPr id="1026" name="Rectangle 64" descr="Rectangle: Click to edit Master text styles&#10;Second level&#10;Third level&#10;Fourth level&#10;Fifth level"/>
          <p:cNvSpPr>
            <a:spLocks noGrp="1" noChangeArrowheads="1"/>
          </p:cNvSpPr>
          <p:nvPr>
            <p:ph type="body" idx="1"/>
          </p:nvPr>
        </p:nvSpPr>
        <p:spPr bwMode="auto">
          <a:xfrm>
            <a:off x="-19050" y="1600200"/>
            <a:ext cx="9315450" cy="5238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1668" name="Rectangle 68"/>
          <p:cNvSpPr>
            <a:spLocks noChangeArrowheads="1"/>
          </p:cNvSpPr>
          <p:nvPr/>
        </p:nvSpPr>
        <p:spPr bwMode="auto">
          <a:xfrm>
            <a:off x="4479925" y="3200400"/>
            <a:ext cx="184150" cy="457200"/>
          </a:xfrm>
          <a:prstGeom prst="rect">
            <a:avLst/>
          </a:prstGeom>
          <a:noFill/>
          <a:ln w="9525">
            <a:noFill/>
            <a:miter lim="800000"/>
            <a:headEnd/>
            <a:tailEnd/>
          </a:ln>
          <a:effectLst/>
        </p:spPr>
        <p:txBody>
          <a:bodyPr wrap="none">
            <a:spAutoFit/>
          </a:bodyPr>
          <a:lstStyle/>
          <a:p>
            <a:pPr algn="l">
              <a:defRPr/>
            </a:pPr>
            <a:endParaRPr lang="en-US" dirty="0"/>
          </a:p>
        </p:txBody>
      </p:sp>
      <p:sp>
        <p:nvSpPr>
          <p:cNvPr id="1028" name="Rectangle 5"/>
          <p:cNvSpPr>
            <a:spLocks noGrp="1" noChangeArrowheads="1"/>
          </p:cNvSpPr>
          <p:nvPr>
            <p:ph type="title"/>
          </p:nvPr>
        </p:nvSpPr>
        <p:spPr bwMode="auto">
          <a:xfrm>
            <a:off x="5791200" y="228600"/>
            <a:ext cx="3352800" cy="1219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endParaRPr lang="en-US" dirty="0"/>
          </a:p>
        </p:txBody>
      </p:sp>
      <p:sp>
        <p:nvSpPr>
          <p:cNvPr id="17" name="Rectangle 68"/>
          <p:cNvSpPr>
            <a:spLocks noChangeArrowheads="1"/>
          </p:cNvSpPr>
          <p:nvPr/>
        </p:nvSpPr>
        <p:spPr bwMode="auto">
          <a:xfrm>
            <a:off x="4479925" y="3200400"/>
            <a:ext cx="184150" cy="457200"/>
          </a:xfrm>
          <a:prstGeom prst="rect">
            <a:avLst/>
          </a:prstGeom>
          <a:noFill/>
          <a:ln w="9525">
            <a:noFill/>
            <a:miter lim="800000"/>
            <a:headEnd/>
            <a:tailEnd/>
          </a:ln>
          <a:effectLst/>
        </p:spPr>
        <p:txBody>
          <a:bodyPr wrap="none">
            <a:spAutoFit/>
          </a:bodyPr>
          <a:lstStyle/>
          <a:p>
            <a:pPr algn="l">
              <a:defRPr/>
            </a:pPr>
            <a:endParaRPr lang="en-US"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600" y="152400"/>
            <a:ext cx="1676400" cy="993607"/>
          </a:xfrm>
          <a:prstGeom prst="rect">
            <a:avLst/>
          </a:prstGeom>
        </p:spPr>
      </p:pic>
      <p:sp>
        <p:nvSpPr>
          <p:cNvPr id="2" name="TextBox 1"/>
          <p:cNvSpPr txBox="1"/>
          <p:nvPr userDrawn="1"/>
        </p:nvSpPr>
        <p:spPr>
          <a:xfrm>
            <a:off x="7543800" y="6370935"/>
            <a:ext cx="1752600" cy="307777"/>
          </a:xfrm>
          <a:prstGeom prst="rect">
            <a:avLst/>
          </a:prstGeom>
          <a:noFill/>
        </p:spPr>
        <p:txBody>
          <a:bodyPr wrap="square" rtlCol="0">
            <a:spAutoFit/>
          </a:bodyPr>
          <a:lstStyle/>
          <a:p>
            <a:r>
              <a:rPr lang="en-US" sz="1400" dirty="0">
                <a:solidFill>
                  <a:schemeClr val="bg1"/>
                </a:solidFill>
              </a:rPr>
              <a:t>www.nmsbdc.org</a:t>
            </a: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blinds/>
  </p:transition>
  <p:hf hdr="0" ftr="0" dt="0"/>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Tahoma" pitchFamily="34" charset="0"/>
        </a:defRPr>
      </a:lvl2pPr>
      <a:lvl3pPr algn="l" rtl="0" eaLnBrk="1" fontAlgn="base" hangingPunct="1">
        <a:spcBef>
          <a:spcPct val="0"/>
        </a:spcBef>
        <a:spcAft>
          <a:spcPct val="0"/>
        </a:spcAft>
        <a:defRPr sz="4400">
          <a:solidFill>
            <a:schemeClr val="bg1"/>
          </a:solidFill>
          <a:latin typeface="Tahoma" pitchFamily="34" charset="0"/>
        </a:defRPr>
      </a:lvl3pPr>
      <a:lvl4pPr algn="l" rtl="0" eaLnBrk="1" fontAlgn="base" hangingPunct="1">
        <a:spcBef>
          <a:spcPct val="0"/>
        </a:spcBef>
        <a:spcAft>
          <a:spcPct val="0"/>
        </a:spcAft>
        <a:defRPr sz="4400">
          <a:solidFill>
            <a:schemeClr val="bg1"/>
          </a:solidFill>
          <a:latin typeface="Tahoma" pitchFamily="34" charset="0"/>
        </a:defRPr>
      </a:lvl4pPr>
      <a:lvl5pPr algn="l" rtl="0" eaLnBrk="1" fontAlgn="base" hangingPunct="1">
        <a:spcBef>
          <a:spcPct val="0"/>
        </a:spcBef>
        <a:spcAft>
          <a:spcPct val="0"/>
        </a:spcAft>
        <a:defRPr sz="4400">
          <a:solidFill>
            <a:schemeClr val="bg1"/>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2"/>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9X1EarYV8h8&amp;t=6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gonm.biz/uploads/documents/COVID_A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onm.biz/about-us/covid-19-respon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jbrooks@nmfa.ne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dws.state.nm.us/COVID-19-Info"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business/grant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corporate.walmart.com/newsroom/2020/03/17/walmart-and-the-walmart-foundation-commit-25-million-to-global-covid-19-response-effort" TargetMode="External"/><Relationship Id="rId4" Type="http://schemas.openxmlformats.org/officeDocument/2006/relationships/hyperlink" Target="https://blog.aboutamazon.com/job-creation-and-investment/helping-local-small-businesses-through-the-impacts-of-covid-1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sba.gov/page/coronavirus-covid-19-small-business-guidance-loan-resources#section-header-2"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coronavirus/2019-ncov/specific-groups/guidance-business-response.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uschamber.com/coronaviru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www.uschamber.com/coronavirus-response-toolki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nmsbdc.org/intranet/new-mexico-marketing-resources.aspx"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americassbdc.org/coronavirus-informatio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v.nmhealth.or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nmaci.org/combating-the-coronavirus.aspx"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nmsbdc.org/"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nmsbdc.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ba.gov/page/coronavirus-covid-19-small-business-guidance-loan-resources#section-header-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sba.gov/page/coronavirus-covid-19-small-business-guidance-loan-resources#section-header-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uschamberfoundation.org/resilience-box"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shrm.org/resourcesandtools/legal-and-compliance/employment-law/pages/senate-to-vote-soon-on-coronavirus-paid-leave-mandate.aspx"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09800"/>
            <a:ext cx="8839200" cy="5570756"/>
          </a:xfrm>
          <a:prstGeom prst="rect">
            <a:avLst/>
          </a:prstGeom>
          <a:noFill/>
        </p:spPr>
        <p:txBody>
          <a:bodyPr wrap="square" rtlCol="0">
            <a:spAutoFit/>
          </a:bodyPr>
          <a:lstStyle/>
          <a:p>
            <a:pPr>
              <a:lnSpc>
                <a:spcPct val="150000"/>
              </a:lnSpc>
            </a:pPr>
            <a:r>
              <a:rPr lang="en-US" sz="4000" dirty="0">
                <a:solidFill>
                  <a:srgbClr val="002D62"/>
                </a:solidFill>
              </a:rPr>
              <a:t>Training &amp; Guidance for Program Staff Concerning COVID-19</a:t>
            </a:r>
          </a:p>
          <a:p>
            <a:endParaRPr lang="en-US" sz="4000" dirty="0">
              <a:solidFill>
                <a:srgbClr val="002D62"/>
              </a:solidFill>
            </a:endParaRPr>
          </a:p>
          <a:p>
            <a:endParaRPr lang="en-US" sz="4000" dirty="0">
              <a:solidFill>
                <a:srgbClr val="002D62"/>
              </a:solidFill>
            </a:endParaRPr>
          </a:p>
          <a:p>
            <a:r>
              <a:rPr lang="en-US" sz="4000" dirty="0">
                <a:solidFill>
                  <a:srgbClr val="002D62"/>
                </a:solidFill>
              </a:rPr>
              <a:t>March 20, 2020</a:t>
            </a:r>
          </a:p>
          <a:p>
            <a:pPr algn="l"/>
            <a:endParaRPr lang="en-US" sz="2800" dirty="0">
              <a:latin typeface="+mn-lt"/>
            </a:endParaRPr>
          </a:p>
          <a:p>
            <a:pPr lvl="1" algn="l"/>
            <a:endParaRPr lang="en-US" sz="2800" dirty="0">
              <a:latin typeface="+mn-lt"/>
            </a:endParaRPr>
          </a:p>
          <a:p>
            <a:pPr algn="l"/>
            <a:endParaRPr lang="en-US" sz="3600" dirty="0">
              <a:latin typeface="Calibri" pitchFamily="34" charset="0"/>
              <a:cs typeface="Calibri" pitchFamily="34" charset="0"/>
            </a:endParaRPr>
          </a:p>
          <a:p>
            <a:pPr marL="285750" indent="-285750"/>
            <a:endParaRPr lang="en-US" sz="2400" dirty="0">
              <a:latin typeface="HelveticaNeueLT Std Lt" panose="020B0403020202020204" pitchFamily="34"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420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Finding the Online Application</a:t>
            </a:r>
            <a:endParaRPr lang="en-US" dirty="0">
              <a:solidFill>
                <a:schemeClr val="tx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4844" y="2226469"/>
            <a:ext cx="6014312" cy="3263504"/>
          </a:xfrm>
        </p:spPr>
      </p:pic>
    </p:spTree>
    <p:extLst>
      <p:ext uri="{BB962C8B-B14F-4D97-AF65-F5344CB8AC3E}">
        <p14:creationId xmlns:p14="http://schemas.microsoft.com/office/powerpoint/2010/main" val="423716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74" y="762000"/>
            <a:ext cx="7924800" cy="762000"/>
          </a:xfrm>
        </p:spPr>
        <p:txBody>
          <a:bodyPr/>
          <a:lstStyle/>
          <a:p>
            <a:pPr algn="ctr"/>
            <a:r>
              <a:rPr lang="en-US" dirty="0" smtClean="0">
                <a:solidFill>
                  <a:schemeClr val="tx1"/>
                </a:solidFill>
              </a:rPr>
              <a:t>Online Application</a:t>
            </a:r>
            <a:br>
              <a:rPr lang="en-US" dirty="0" smtClean="0">
                <a:solidFill>
                  <a:schemeClr val="tx1"/>
                </a:solidFill>
              </a:rPr>
            </a:br>
            <a:r>
              <a:rPr lang="en-US" dirty="0" smtClean="0">
                <a:solidFill>
                  <a:schemeClr val="tx1"/>
                </a:solidFill>
              </a:rPr>
              <a:t>First step: Registration</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2766" y="2125266"/>
            <a:ext cx="5519603" cy="3263504"/>
          </a:xfrm>
        </p:spPr>
      </p:pic>
      <p:sp>
        <p:nvSpPr>
          <p:cNvPr id="3" name="TextBox 2"/>
          <p:cNvSpPr txBox="1"/>
          <p:nvPr/>
        </p:nvSpPr>
        <p:spPr>
          <a:xfrm flipH="1">
            <a:off x="1498674" y="5423872"/>
            <a:ext cx="6331548" cy="923330"/>
          </a:xfrm>
          <a:prstGeom prst="rect">
            <a:avLst/>
          </a:prstGeom>
          <a:noFill/>
        </p:spPr>
        <p:txBody>
          <a:bodyPr wrap="square" rtlCol="0">
            <a:spAutoFit/>
          </a:bodyPr>
          <a:lstStyle/>
          <a:p>
            <a:r>
              <a:rPr lang="en-US" sz="1800" dirty="0"/>
              <a:t>Notice the announcement on top of this page. Clients will need to remember to only select Economic Injury on the application page about business losses.</a:t>
            </a:r>
          </a:p>
        </p:txBody>
      </p:sp>
    </p:spTree>
    <p:extLst>
      <p:ext uri="{BB962C8B-B14F-4D97-AF65-F5344CB8AC3E}">
        <p14:creationId xmlns:p14="http://schemas.microsoft.com/office/powerpoint/2010/main" val="352910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7239000" cy="762000"/>
          </a:xfrm>
        </p:spPr>
        <p:txBody>
          <a:bodyPr/>
          <a:lstStyle/>
          <a:p>
            <a:pPr algn="ctr"/>
            <a:r>
              <a:rPr lang="en-US" dirty="0" smtClean="0">
                <a:solidFill>
                  <a:schemeClr val="tx1"/>
                </a:solidFill>
              </a:rPr>
              <a:t>Online Application </a:t>
            </a:r>
            <a:br>
              <a:rPr lang="en-US" dirty="0" smtClean="0">
                <a:solidFill>
                  <a:schemeClr val="tx1"/>
                </a:solidFill>
              </a:rPr>
            </a:br>
            <a:r>
              <a:rPr lang="en-US" dirty="0" smtClean="0">
                <a:solidFill>
                  <a:schemeClr val="tx1"/>
                </a:solidFill>
              </a:rPr>
              <a:t>Registration pages 1-2 </a:t>
            </a:r>
            <a:r>
              <a:rPr lang="en-US" dirty="0" smtClean="0"/>
              <a:t> and</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1" y="2281182"/>
            <a:ext cx="4042259" cy="3263504"/>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2702" y="2351296"/>
            <a:ext cx="4001197" cy="3123275"/>
          </a:xfrm>
          <a:prstGeom prst="rect">
            <a:avLst/>
          </a:prstGeom>
        </p:spPr>
      </p:pic>
    </p:spTree>
    <p:extLst>
      <p:ext uri="{BB962C8B-B14F-4D97-AF65-F5344CB8AC3E}">
        <p14:creationId xmlns:p14="http://schemas.microsoft.com/office/powerpoint/2010/main" val="27895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Starting the Application </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2043424"/>
            <a:ext cx="3702773" cy="181924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449" y="3335126"/>
            <a:ext cx="4602846" cy="2278977"/>
          </a:xfrm>
          <a:prstGeom prst="rect">
            <a:avLst/>
          </a:prstGeom>
        </p:spPr>
      </p:pic>
    </p:spTree>
    <p:extLst>
      <p:ext uri="{BB962C8B-B14F-4D97-AF65-F5344CB8AC3E}">
        <p14:creationId xmlns:p14="http://schemas.microsoft.com/office/powerpoint/2010/main" val="380608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989" y="609600"/>
            <a:ext cx="7467600" cy="762000"/>
          </a:xfrm>
        </p:spPr>
        <p:txBody>
          <a:bodyPr/>
          <a:lstStyle/>
          <a:p>
            <a:pPr algn="ctr"/>
            <a:r>
              <a:rPr lang="en-US" dirty="0" smtClean="0">
                <a:solidFill>
                  <a:schemeClr val="tx1"/>
                </a:solidFill>
              </a:rPr>
              <a:t>Starting the Application </a:t>
            </a:r>
            <a:br>
              <a:rPr lang="en-US" dirty="0" smtClean="0">
                <a:solidFill>
                  <a:schemeClr val="tx1"/>
                </a:solidFill>
              </a:rPr>
            </a:br>
            <a:r>
              <a:rPr lang="en-US" dirty="0" smtClean="0">
                <a:solidFill>
                  <a:schemeClr val="tx1"/>
                </a:solidFill>
              </a:rPr>
              <a:t>1st Page</a:t>
            </a:r>
            <a:endParaRPr lang="en-US" dirty="0">
              <a:solidFill>
                <a:schemeClr val="tx1"/>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6086" y="2065104"/>
            <a:ext cx="5121703" cy="3263504"/>
          </a:xfrm>
          <a:prstGeom prst="rect">
            <a:avLst/>
          </a:prstGeom>
        </p:spPr>
      </p:pic>
    </p:spTree>
    <p:extLst>
      <p:ext uri="{BB962C8B-B14F-4D97-AF65-F5344CB8AC3E}">
        <p14:creationId xmlns:p14="http://schemas.microsoft.com/office/powerpoint/2010/main" val="422548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838200"/>
            <a:ext cx="6172200" cy="762000"/>
          </a:xfrm>
        </p:spPr>
        <p:txBody>
          <a:bodyPr/>
          <a:lstStyle/>
          <a:p>
            <a:pPr algn="ctr"/>
            <a:r>
              <a:rPr lang="en-US" dirty="0" smtClean="0">
                <a:solidFill>
                  <a:schemeClr val="tx1"/>
                </a:solidFill>
              </a:rPr>
              <a:t>Starting the Application 2</a:t>
            </a:r>
            <a:r>
              <a:rPr lang="en-US" baseline="30000" dirty="0" smtClean="0">
                <a:solidFill>
                  <a:schemeClr val="tx1"/>
                </a:solidFill>
              </a:rPr>
              <a:t>nd</a:t>
            </a:r>
            <a:r>
              <a:rPr lang="en-US" dirty="0" smtClean="0">
                <a:solidFill>
                  <a:schemeClr val="tx1"/>
                </a:solidFill>
              </a:rPr>
              <a:t> Page</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625" y="1867083"/>
            <a:ext cx="4583282" cy="198269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668" y="3732137"/>
            <a:ext cx="4157683" cy="2159693"/>
          </a:xfrm>
          <a:prstGeom prst="rect">
            <a:avLst/>
          </a:prstGeom>
        </p:spPr>
      </p:pic>
      <p:sp>
        <p:nvSpPr>
          <p:cNvPr id="6" name="TextBox 5"/>
          <p:cNvSpPr txBox="1"/>
          <p:nvPr/>
        </p:nvSpPr>
        <p:spPr>
          <a:xfrm>
            <a:off x="5038614" y="2333737"/>
            <a:ext cx="3053827" cy="1477328"/>
          </a:xfrm>
          <a:prstGeom prst="rect">
            <a:avLst/>
          </a:prstGeom>
          <a:noFill/>
        </p:spPr>
        <p:txBody>
          <a:bodyPr wrap="square" rtlCol="0">
            <a:spAutoFit/>
          </a:bodyPr>
          <a:lstStyle/>
          <a:p>
            <a:r>
              <a:rPr lang="en-US" sz="1800" dirty="0"/>
              <a:t>They will select New Mexico in the first box and the second box will populate with the list of the 33 counties to select from.</a:t>
            </a:r>
          </a:p>
        </p:txBody>
      </p:sp>
      <p:sp>
        <p:nvSpPr>
          <p:cNvPr id="8" name="TextBox 7"/>
          <p:cNvSpPr txBox="1"/>
          <p:nvPr/>
        </p:nvSpPr>
        <p:spPr>
          <a:xfrm>
            <a:off x="1212981" y="4811984"/>
            <a:ext cx="3359020" cy="923330"/>
          </a:xfrm>
          <a:prstGeom prst="rect">
            <a:avLst/>
          </a:prstGeom>
          <a:noFill/>
        </p:spPr>
        <p:txBody>
          <a:bodyPr wrap="square" rtlCol="0">
            <a:spAutoFit/>
          </a:bodyPr>
          <a:lstStyle/>
          <a:p>
            <a:r>
              <a:rPr lang="en-US" sz="1800" dirty="0"/>
              <a:t>The New Mexico COVID-19 Disaster will appear on the screen for them to select.</a:t>
            </a:r>
          </a:p>
        </p:txBody>
      </p:sp>
    </p:spTree>
    <p:extLst>
      <p:ext uri="{BB962C8B-B14F-4D97-AF65-F5344CB8AC3E}">
        <p14:creationId xmlns:p14="http://schemas.microsoft.com/office/powerpoint/2010/main" val="68188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09600"/>
            <a:ext cx="6096000" cy="762000"/>
          </a:xfrm>
        </p:spPr>
        <p:txBody>
          <a:bodyPr/>
          <a:lstStyle/>
          <a:p>
            <a:pPr algn="ctr"/>
            <a:r>
              <a:rPr lang="en-US" dirty="0" smtClean="0">
                <a:solidFill>
                  <a:schemeClr val="tx1"/>
                </a:solidFill>
              </a:rPr>
              <a:t>Starting the Application 3</a:t>
            </a:r>
            <a:r>
              <a:rPr lang="en-US" baseline="30000" dirty="0" smtClean="0">
                <a:solidFill>
                  <a:schemeClr val="tx1"/>
                </a:solidFill>
              </a:rPr>
              <a:t>rd</a:t>
            </a:r>
            <a:r>
              <a:rPr lang="en-US" dirty="0" smtClean="0">
                <a:solidFill>
                  <a:schemeClr val="tx1"/>
                </a:solidFill>
              </a:rPr>
              <a:t> and 4</a:t>
            </a:r>
            <a:r>
              <a:rPr lang="en-US" baseline="30000" dirty="0" smtClean="0">
                <a:solidFill>
                  <a:schemeClr val="tx1"/>
                </a:solidFill>
              </a:rPr>
              <a:t>th</a:t>
            </a:r>
            <a:r>
              <a:rPr lang="en-US" dirty="0" smtClean="0">
                <a:solidFill>
                  <a:schemeClr val="tx1"/>
                </a:solidFill>
              </a:rPr>
              <a:t> Pages</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294" y="1953125"/>
            <a:ext cx="4164506" cy="228180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523" y="3327917"/>
            <a:ext cx="3867827" cy="2489492"/>
          </a:xfrm>
          <a:prstGeom prst="rect">
            <a:avLst/>
          </a:prstGeom>
        </p:spPr>
      </p:pic>
    </p:spTree>
    <p:extLst>
      <p:ext uri="{BB962C8B-B14F-4D97-AF65-F5344CB8AC3E}">
        <p14:creationId xmlns:p14="http://schemas.microsoft.com/office/powerpoint/2010/main" val="214178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Main Application Page</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8045" y="1979036"/>
            <a:ext cx="3373016" cy="3851706"/>
          </a:xfrm>
        </p:spPr>
      </p:pic>
      <p:sp>
        <p:nvSpPr>
          <p:cNvPr id="5" name="TextBox 4"/>
          <p:cNvSpPr txBox="1"/>
          <p:nvPr/>
        </p:nvSpPr>
        <p:spPr>
          <a:xfrm>
            <a:off x="303245" y="2125266"/>
            <a:ext cx="4058816" cy="1477328"/>
          </a:xfrm>
          <a:prstGeom prst="rect">
            <a:avLst/>
          </a:prstGeom>
          <a:noFill/>
        </p:spPr>
        <p:txBody>
          <a:bodyPr wrap="square" rtlCol="0">
            <a:spAutoFit/>
          </a:bodyPr>
          <a:lstStyle/>
          <a:p>
            <a:r>
              <a:rPr lang="en-US" sz="1800" dirty="0"/>
              <a:t>They will see their application number at the top of the screen and a progress bar that will fill up as they complete each section of the application.</a:t>
            </a:r>
          </a:p>
        </p:txBody>
      </p:sp>
    </p:spTree>
    <p:extLst>
      <p:ext uri="{BB962C8B-B14F-4D97-AF65-F5344CB8AC3E}">
        <p14:creationId xmlns:p14="http://schemas.microsoft.com/office/powerpoint/2010/main" val="325518342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409783"/>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423466" y="532801"/>
            <a:ext cx="2756459" cy="1077218"/>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State - Help </a:t>
            </a:r>
            <a:endParaRPr lang="en-US" sz="3200" b="1"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rPr>
              <a:t>for </a:t>
            </a:r>
            <a:r>
              <a:rPr lang="en-US" sz="3200" b="1" dirty="0">
                <a:solidFill>
                  <a:schemeClr val="bg1"/>
                </a:solidFill>
                <a:latin typeface="Times New Roman" panose="02020603050405020304" pitchFamily="18" charset="0"/>
                <a:cs typeface="Times New Roman" panose="02020603050405020304" pitchFamily="18" charset="0"/>
              </a:rPr>
              <a:t>Businesses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18</a:t>
            </a:fld>
            <a:endParaRPr lang="en-US" dirty="0">
              <a:solidFill>
                <a:schemeClr val="bg1"/>
              </a:solidFill>
            </a:endParaRPr>
          </a:p>
        </p:txBody>
      </p:sp>
      <p:sp>
        <p:nvSpPr>
          <p:cNvPr id="2" name="Rectangle 1"/>
          <p:cNvSpPr/>
          <p:nvPr/>
        </p:nvSpPr>
        <p:spPr>
          <a:xfrm>
            <a:off x="228600" y="2133600"/>
            <a:ext cx="8740103" cy="4955203"/>
          </a:xfrm>
          <a:prstGeom prst="rect">
            <a:avLst/>
          </a:prstGeom>
        </p:spPr>
        <p:txBody>
          <a:bodyPr wrap="square">
            <a:spAutoFit/>
          </a:bodyPr>
          <a:lstStyle/>
          <a:p>
            <a:pPr algn="l"/>
            <a:r>
              <a:rPr lang="en-US" dirty="0">
                <a:solidFill>
                  <a:srgbClr val="002060"/>
                </a:solidFill>
                <a:latin typeface="Source Sans Pro"/>
                <a:hlinkClick r:id="rId3"/>
              </a:rPr>
              <a:t>COVID-19 Business Loan Guarantee Program</a:t>
            </a:r>
            <a:endParaRPr lang="en-US" dirty="0">
              <a:solidFill>
                <a:srgbClr val="002060"/>
              </a:solidFill>
              <a:latin typeface="Source Sans Pro"/>
            </a:endParaRPr>
          </a:p>
          <a:p>
            <a:pPr algn="l"/>
            <a:endParaRPr lang="en-US" dirty="0">
              <a:solidFill>
                <a:srgbClr val="002060"/>
              </a:solidFill>
              <a:latin typeface="Source Sans Pro"/>
            </a:endParaRPr>
          </a:p>
          <a:p>
            <a:pPr algn="l"/>
            <a:r>
              <a:rPr lang="en-US" dirty="0">
                <a:solidFill>
                  <a:srgbClr val="002060"/>
                </a:solidFill>
                <a:latin typeface="Source Sans Pro"/>
              </a:rPr>
              <a:t>NMEDD can guarantee a portion of a loan or line of credit up to 80% of principal or $50,000. Loan proceeds are flexible and can be used for (and not limited to) the following: working capital, inventory and payroll. </a:t>
            </a:r>
          </a:p>
          <a:p>
            <a:pPr algn="l"/>
            <a:r>
              <a:rPr lang="en-US" dirty="0">
                <a:solidFill>
                  <a:srgbClr val="002060"/>
                </a:solidFill>
                <a:latin typeface="Source Sans Pro"/>
              </a:rPr>
              <a:t>Process:</a:t>
            </a:r>
          </a:p>
          <a:p>
            <a:pPr algn="l"/>
            <a:r>
              <a:rPr lang="en-US" dirty="0">
                <a:solidFill>
                  <a:srgbClr val="002060"/>
                </a:solidFill>
                <a:latin typeface="Source Sans Pro"/>
              </a:rPr>
              <a:t>Borrower approaches lender</a:t>
            </a:r>
          </a:p>
          <a:p>
            <a:pPr algn="l"/>
            <a:r>
              <a:rPr lang="en-US" dirty="0">
                <a:solidFill>
                  <a:srgbClr val="002060"/>
                </a:solidFill>
                <a:latin typeface="Source Sans Pro"/>
                <a:hlinkClick r:id="rId4"/>
              </a:rPr>
              <a:t>Lender applies to the program</a:t>
            </a:r>
            <a:endParaRPr lang="en-US" dirty="0">
              <a:solidFill>
                <a:srgbClr val="002060"/>
              </a:solidFill>
              <a:latin typeface="Source Sans Pro"/>
            </a:endParaRPr>
          </a:p>
          <a:p>
            <a:pPr algn="l"/>
            <a:r>
              <a:rPr lang="en-US" dirty="0">
                <a:solidFill>
                  <a:srgbClr val="002060"/>
                </a:solidFill>
                <a:latin typeface="Source Sans Pro"/>
              </a:rPr>
              <a:t>Lender and NMEDD sign agreement</a:t>
            </a:r>
          </a:p>
          <a:p>
            <a:pPr algn="l"/>
            <a:r>
              <a:rPr lang="en-US" dirty="0">
                <a:solidFill>
                  <a:srgbClr val="002060"/>
                </a:solidFill>
                <a:latin typeface="Source Sans Pro"/>
              </a:rPr>
              <a:t>Lender makes the loan</a:t>
            </a:r>
          </a:p>
          <a:p>
            <a:pPr algn="l"/>
            <a:r>
              <a:rPr lang="en-US" dirty="0">
                <a:solidFill>
                  <a:srgbClr val="002060"/>
                </a:solidFill>
                <a:latin typeface="Source Sans Pro"/>
              </a:rPr>
              <a:t>NMEDD guarantees the loan in case of default</a:t>
            </a:r>
          </a:p>
          <a:p>
            <a:pPr algn="l"/>
            <a:endParaRPr lang="en-US" sz="2800" dirty="0">
              <a:latin typeface="Source Sans Pro"/>
            </a:endParaRPr>
          </a:p>
        </p:txBody>
      </p:sp>
    </p:spTree>
    <p:extLst>
      <p:ext uri="{BB962C8B-B14F-4D97-AF65-F5344CB8AC3E}">
        <p14:creationId xmlns:p14="http://schemas.microsoft.com/office/powerpoint/2010/main" val="1860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409783"/>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150155" y="532801"/>
            <a:ext cx="3303085" cy="1077218"/>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State - Help </a:t>
            </a:r>
            <a:endParaRPr lang="en-US" sz="3200" b="1"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rPr>
              <a:t>for Businesses - 2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19</a:t>
            </a:fld>
            <a:endParaRPr lang="en-US" dirty="0">
              <a:solidFill>
                <a:schemeClr val="bg1"/>
              </a:solidFill>
            </a:endParaRPr>
          </a:p>
        </p:txBody>
      </p:sp>
      <p:sp>
        <p:nvSpPr>
          <p:cNvPr id="2" name="Rectangle 1"/>
          <p:cNvSpPr/>
          <p:nvPr/>
        </p:nvSpPr>
        <p:spPr>
          <a:xfrm>
            <a:off x="403897" y="1905000"/>
            <a:ext cx="8740103" cy="5324535"/>
          </a:xfrm>
          <a:prstGeom prst="rect">
            <a:avLst/>
          </a:prstGeom>
        </p:spPr>
        <p:txBody>
          <a:bodyPr wrap="square">
            <a:spAutoFit/>
          </a:bodyPr>
          <a:lstStyle/>
          <a:p>
            <a:pPr algn="l"/>
            <a:r>
              <a:rPr lang="en-US" dirty="0" smtClean="0">
                <a:solidFill>
                  <a:srgbClr val="002060"/>
                </a:solidFill>
                <a:latin typeface="Source Sans Pro"/>
              </a:rPr>
              <a:t>                  </a:t>
            </a:r>
            <a:r>
              <a:rPr lang="en-US" dirty="0" smtClean="0">
                <a:solidFill>
                  <a:srgbClr val="002060"/>
                </a:solidFill>
                <a:latin typeface="Source Sans Pro"/>
                <a:hlinkClick r:id="rId3"/>
              </a:rPr>
              <a:t>LEDA </a:t>
            </a:r>
            <a:r>
              <a:rPr lang="en-US" dirty="0">
                <a:solidFill>
                  <a:srgbClr val="002060"/>
                </a:solidFill>
                <a:latin typeface="Source Sans Pro"/>
                <a:hlinkClick r:id="rId3"/>
              </a:rPr>
              <a:t>Zero-Percent Interest Loans</a:t>
            </a:r>
            <a:endParaRPr lang="en-US" dirty="0">
              <a:solidFill>
                <a:srgbClr val="002060"/>
              </a:solidFill>
              <a:latin typeface="Source Sans Pro"/>
            </a:endParaRPr>
          </a:p>
          <a:p>
            <a:pPr algn="l"/>
            <a:endParaRPr lang="en-US" dirty="0">
              <a:solidFill>
                <a:srgbClr val="002060"/>
              </a:solidFill>
              <a:latin typeface="Source Sans Pro"/>
            </a:endParaRPr>
          </a:p>
          <a:p>
            <a:pPr marL="342900" indent="-342900" algn="l">
              <a:buFont typeface="Wingdings" panose="05000000000000000000" pitchFamily="2" charset="2"/>
              <a:buChar char="Ø"/>
            </a:pPr>
            <a:r>
              <a:rPr lang="en-US" dirty="0">
                <a:solidFill>
                  <a:srgbClr val="002060"/>
                </a:solidFill>
                <a:latin typeface="Source Sans Pro"/>
              </a:rPr>
              <a:t>Limited to expenditures for land, building and infrastructure</a:t>
            </a:r>
          </a:p>
          <a:p>
            <a:pPr marL="342900" indent="-342900" algn="l">
              <a:buFont typeface="Wingdings" panose="05000000000000000000" pitchFamily="2" charset="2"/>
              <a:buChar char="Ø"/>
            </a:pPr>
            <a:r>
              <a:rPr lang="en-US" dirty="0">
                <a:solidFill>
                  <a:srgbClr val="002060"/>
                </a:solidFill>
                <a:latin typeface="Source Sans Pro"/>
              </a:rPr>
              <a:t>Can be used for lease abatement or mortgage assistance</a:t>
            </a:r>
          </a:p>
          <a:p>
            <a:pPr marL="342900" indent="-342900" algn="l">
              <a:buFont typeface="Wingdings" panose="05000000000000000000" pitchFamily="2" charset="2"/>
              <a:buChar char="Ø"/>
            </a:pPr>
            <a:r>
              <a:rPr lang="en-US" dirty="0">
                <a:solidFill>
                  <a:srgbClr val="002060"/>
                </a:solidFill>
                <a:latin typeface="Source Sans Pro"/>
              </a:rPr>
              <a:t>Company must be a qualified entity (manufacturer, non-retail service business with more than 50% of revenue generated out of state, or a retail business in a community or less than 15,000 in population)</a:t>
            </a:r>
          </a:p>
          <a:p>
            <a:pPr marL="342900" indent="-342900" algn="l">
              <a:buFont typeface="Wingdings" panose="05000000000000000000" pitchFamily="2" charset="2"/>
              <a:buChar char="Ø"/>
            </a:pPr>
            <a:r>
              <a:rPr lang="en-US" dirty="0">
                <a:solidFill>
                  <a:srgbClr val="002060"/>
                </a:solidFill>
                <a:latin typeface="Source Sans Pro"/>
              </a:rPr>
              <a:t>All loans will be required to provide security equal to the amount of the loan</a:t>
            </a:r>
          </a:p>
          <a:p>
            <a:pPr marL="342900" indent="-342900" algn="l">
              <a:buFont typeface="Wingdings" panose="05000000000000000000" pitchFamily="2" charset="2"/>
              <a:buChar char="Ø"/>
            </a:pPr>
            <a:r>
              <a:rPr lang="en-US" dirty="0">
                <a:solidFill>
                  <a:srgbClr val="002060"/>
                </a:solidFill>
                <a:latin typeface="Source Sans Pro"/>
              </a:rPr>
              <a:t>For assistance with LEDA loans, find &amp; contact your Regional Representative, or contact Mark Roper, Mark.Roper@state.nm.us or 575.562.0327</a:t>
            </a:r>
          </a:p>
          <a:p>
            <a:pPr algn="l"/>
            <a:endParaRPr lang="en-US" sz="2800" dirty="0">
              <a:latin typeface="Source Sans Pro"/>
            </a:endParaRPr>
          </a:p>
        </p:txBody>
      </p:sp>
    </p:spTree>
    <p:extLst>
      <p:ext uri="{BB962C8B-B14F-4D97-AF65-F5344CB8AC3E}">
        <p14:creationId xmlns:p14="http://schemas.microsoft.com/office/powerpoint/2010/main" val="19336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24000"/>
            <a:ext cx="8839200" cy="7048083"/>
          </a:xfrm>
          <a:prstGeom prst="rect">
            <a:avLst/>
          </a:prstGeom>
          <a:noFill/>
        </p:spPr>
        <p:txBody>
          <a:bodyPr wrap="square" rtlCol="0">
            <a:spAutoFit/>
          </a:bodyPr>
          <a:lstStyle/>
          <a:p>
            <a:pPr>
              <a:lnSpc>
                <a:spcPct val="150000"/>
              </a:lnSpc>
            </a:pPr>
            <a:r>
              <a:rPr lang="en-US" sz="3200" dirty="0" smtClean="0">
                <a:solidFill>
                  <a:srgbClr val="002D62"/>
                </a:solidFill>
              </a:rPr>
              <a:t>Provide a foundation for assisting clients with COVID-19 challenges:    </a:t>
            </a:r>
          </a:p>
          <a:p>
            <a:pPr marL="457200" indent="-457200">
              <a:lnSpc>
                <a:spcPct val="150000"/>
              </a:lnSpc>
              <a:buFont typeface="Wingdings" panose="05000000000000000000" pitchFamily="2" charset="2"/>
              <a:buChar char="Ø"/>
            </a:pPr>
            <a:r>
              <a:rPr lang="en-US" sz="3200" dirty="0" smtClean="0">
                <a:solidFill>
                  <a:srgbClr val="002D62"/>
                </a:solidFill>
              </a:rPr>
              <a:t>Presentation</a:t>
            </a:r>
          </a:p>
          <a:p>
            <a:pPr marL="457200" indent="-457200">
              <a:lnSpc>
                <a:spcPct val="150000"/>
              </a:lnSpc>
              <a:buFont typeface="Wingdings" panose="05000000000000000000" pitchFamily="2" charset="2"/>
              <a:buChar char="Ø"/>
            </a:pPr>
            <a:r>
              <a:rPr lang="en-US" sz="3200" dirty="0" smtClean="0">
                <a:solidFill>
                  <a:srgbClr val="002D62"/>
                </a:solidFill>
              </a:rPr>
              <a:t>Links to resources </a:t>
            </a:r>
          </a:p>
          <a:p>
            <a:pPr marL="457200" indent="-457200">
              <a:lnSpc>
                <a:spcPct val="150000"/>
              </a:lnSpc>
              <a:buFont typeface="Wingdings" panose="05000000000000000000" pitchFamily="2" charset="2"/>
              <a:buChar char="Ø"/>
            </a:pPr>
            <a:r>
              <a:rPr lang="en-US" sz="3200" dirty="0" smtClean="0">
                <a:solidFill>
                  <a:srgbClr val="002D62"/>
                </a:solidFill>
              </a:rPr>
              <a:t>Expectation of self learning by all staff </a:t>
            </a:r>
          </a:p>
          <a:p>
            <a:pPr marL="457200" indent="-457200">
              <a:lnSpc>
                <a:spcPct val="150000"/>
              </a:lnSpc>
              <a:buFont typeface="Wingdings" panose="05000000000000000000" pitchFamily="2" charset="2"/>
              <a:buChar char="Ø"/>
            </a:pPr>
            <a:r>
              <a:rPr lang="en-US" sz="3200" dirty="0" smtClean="0">
                <a:solidFill>
                  <a:srgbClr val="002D62"/>
                </a:solidFill>
              </a:rPr>
              <a:t>Followed up by detailed presentations </a:t>
            </a:r>
          </a:p>
          <a:p>
            <a:pPr>
              <a:lnSpc>
                <a:spcPct val="150000"/>
              </a:lnSpc>
            </a:pPr>
            <a:r>
              <a:rPr lang="en-US" sz="3200" dirty="0" smtClean="0">
                <a:solidFill>
                  <a:srgbClr val="002D62"/>
                </a:solidFill>
              </a:rPr>
              <a:t>and or webinars. </a:t>
            </a:r>
            <a:endParaRPr lang="en-US" sz="3200" dirty="0">
              <a:solidFill>
                <a:srgbClr val="002D62"/>
              </a:solidFill>
            </a:endParaRPr>
          </a:p>
          <a:p>
            <a:pPr algn="l"/>
            <a:endParaRPr lang="en-US" sz="2800" dirty="0">
              <a:latin typeface="+mn-lt"/>
            </a:endParaRPr>
          </a:p>
          <a:p>
            <a:pPr lvl="1" algn="l"/>
            <a:endParaRPr lang="en-US" sz="2800" dirty="0">
              <a:latin typeface="+mn-lt"/>
            </a:endParaRPr>
          </a:p>
          <a:p>
            <a:pPr algn="l"/>
            <a:endParaRPr lang="en-US" sz="3600" dirty="0">
              <a:latin typeface="Calibri" pitchFamily="34" charset="0"/>
              <a:cs typeface="Calibri" pitchFamily="34" charset="0"/>
            </a:endParaRPr>
          </a:p>
          <a:p>
            <a:pPr marL="285750" indent="-285750"/>
            <a:endParaRPr lang="en-US" sz="2400" dirty="0">
              <a:latin typeface="HelveticaNeueLT Std Lt" panose="020B0403020202020204" pitchFamily="34"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a:t>
            </a:fld>
            <a:endParaRPr lang="en-US" dirty="0">
              <a:solidFill>
                <a:schemeClr val="bg1"/>
              </a:solidFill>
            </a:endParaRPr>
          </a:p>
        </p:txBody>
      </p:sp>
      <p:sp>
        <p:nvSpPr>
          <p:cNvPr id="4" name="Flowchart: Connector 3">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smtClean="0">
                <a:solidFill>
                  <a:srgbClr val="FFFFFF"/>
                </a:solidFill>
                <a:latin typeface="Helvetica Neue Condensed Black" charset="0"/>
                <a:ea typeface="Helvetica Neue Condensed Black" charset="0"/>
                <a:cs typeface="Helvetica Neue Condensed Black" charset="0"/>
              </a:rPr>
              <a:t>Overview</a:t>
            </a:r>
            <a:endParaRPr lang="en-US" sz="3200" b="1" dirty="0">
              <a:solidFill>
                <a:srgbClr val="FFFFFF"/>
              </a:solidFill>
              <a:latin typeface="Helvetica Neue Condensed Black" charset="0"/>
              <a:ea typeface="Helvetica Neue Condensed Black" charset="0"/>
              <a:cs typeface="Helvetica Neue Condensed Black" charset="0"/>
            </a:endParaRPr>
          </a:p>
        </p:txBody>
      </p:sp>
    </p:spTree>
    <p:extLst>
      <p:ext uri="{BB962C8B-B14F-4D97-AF65-F5344CB8AC3E}">
        <p14:creationId xmlns:p14="http://schemas.microsoft.com/office/powerpoint/2010/main" val="171759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409783"/>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150155" y="532801"/>
            <a:ext cx="3303085" cy="1077218"/>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State - Help </a:t>
            </a:r>
            <a:endParaRPr lang="en-US" sz="3200" b="1"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rPr>
              <a:t>for Businesses - 3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20</a:t>
            </a:fld>
            <a:endParaRPr lang="en-US" dirty="0">
              <a:solidFill>
                <a:schemeClr val="bg1"/>
              </a:solidFill>
            </a:endParaRPr>
          </a:p>
        </p:txBody>
      </p:sp>
      <p:sp>
        <p:nvSpPr>
          <p:cNvPr id="2" name="Rectangle 1"/>
          <p:cNvSpPr/>
          <p:nvPr/>
        </p:nvSpPr>
        <p:spPr>
          <a:xfrm>
            <a:off x="403897" y="2168386"/>
            <a:ext cx="8740103" cy="4216539"/>
          </a:xfrm>
          <a:prstGeom prst="rect">
            <a:avLst/>
          </a:prstGeom>
        </p:spPr>
        <p:txBody>
          <a:bodyPr wrap="square">
            <a:spAutoFit/>
          </a:bodyPr>
          <a:lstStyle/>
          <a:p>
            <a:pPr algn="l"/>
            <a:r>
              <a:rPr lang="en-US" dirty="0">
                <a:solidFill>
                  <a:srgbClr val="002060"/>
                </a:solidFill>
                <a:latin typeface="Source Sans Pro"/>
              </a:rPr>
              <a:t>New Mexico Finance Authority: Business Loan Partnership Program</a:t>
            </a:r>
          </a:p>
          <a:p>
            <a:pPr algn="l"/>
            <a:endParaRPr lang="en-US" dirty="0">
              <a:solidFill>
                <a:srgbClr val="002060"/>
              </a:solidFill>
              <a:latin typeface="Source Sans Pro"/>
            </a:endParaRPr>
          </a:p>
          <a:p>
            <a:pPr algn="l"/>
            <a:r>
              <a:rPr lang="en-US" dirty="0">
                <a:solidFill>
                  <a:srgbClr val="002060"/>
                </a:solidFill>
                <a:latin typeface="Source Sans Pro"/>
              </a:rPr>
              <a:t>NMFA and “Partner Banks,” together, share risk while lowering the overall cost of borrowing for the business by NMFA offering low-cost rates on its portion of the loan to a New Mexico business.</a:t>
            </a:r>
            <a:br>
              <a:rPr lang="en-US" dirty="0">
                <a:solidFill>
                  <a:srgbClr val="002060"/>
                </a:solidFill>
                <a:latin typeface="Source Sans Pro"/>
              </a:rPr>
            </a:br>
            <a:r>
              <a:rPr lang="en-US" dirty="0">
                <a:solidFill>
                  <a:srgbClr val="002060"/>
                </a:solidFill>
                <a:latin typeface="Source Sans Pro"/>
              </a:rPr>
              <a:t/>
            </a:r>
            <a:br>
              <a:rPr lang="en-US" dirty="0">
                <a:solidFill>
                  <a:srgbClr val="002060"/>
                </a:solidFill>
                <a:latin typeface="Source Sans Pro"/>
              </a:rPr>
            </a:br>
            <a:r>
              <a:rPr lang="en-US" dirty="0">
                <a:solidFill>
                  <a:srgbClr val="002060"/>
                </a:solidFill>
                <a:latin typeface="Source Sans Pro"/>
              </a:rPr>
              <a:t>Contact, John Brooks, 1-877-ASK-NMFA, or </a:t>
            </a:r>
            <a:r>
              <a:rPr lang="en-US" dirty="0">
                <a:solidFill>
                  <a:srgbClr val="002060"/>
                </a:solidFill>
                <a:latin typeface="Source Sans Pro"/>
                <a:hlinkClick r:id="rId3"/>
              </a:rPr>
              <a:t>jBrooks@nmfa.net</a:t>
            </a:r>
            <a:endParaRPr lang="en-US" dirty="0">
              <a:solidFill>
                <a:srgbClr val="002060"/>
              </a:solidFill>
              <a:latin typeface="Source Sans Pro"/>
            </a:endParaRPr>
          </a:p>
          <a:p>
            <a:pPr algn="l"/>
            <a:endParaRPr lang="en-US" sz="2800" dirty="0">
              <a:latin typeface="Source Sans Pro"/>
            </a:endParaRPr>
          </a:p>
        </p:txBody>
      </p:sp>
    </p:spTree>
    <p:extLst>
      <p:ext uri="{BB962C8B-B14F-4D97-AF65-F5344CB8AC3E}">
        <p14:creationId xmlns:p14="http://schemas.microsoft.com/office/powerpoint/2010/main" val="32204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409783"/>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150155" y="532801"/>
            <a:ext cx="3303085" cy="1077218"/>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State - Help </a:t>
            </a:r>
            <a:endParaRPr lang="en-US" sz="3200" b="1"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rPr>
              <a:t>for Businesses - 4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21</a:t>
            </a:fld>
            <a:endParaRPr lang="en-US" dirty="0">
              <a:solidFill>
                <a:schemeClr val="bg1"/>
              </a:solidFill>
            </a:endParaRPr>
          </a:p>
        </p:txBody>
      </p:sp>
      <p:sp>
        <p:nvSpPr>
          <p:cNvPr id="2" name="Rectangle 1"/>
          <p:cNvSpPr/>
          <p:nvPr/>
        </p:nvSpPr>
        <p:spPr>
          <a:xfrm>
            <a:off x="403897" y="2133600"/>
            <a:ext cx="8740103" cy="5139869"/>
          </a:xfrm>
          <a:prstGeom prst="rect">
            <a:avLst/>
          </a:prstGeom>
        </p:spPr>
        <p:txBody>
          <a:bodyPr wrap="square">
            <a:spAutoFit/>
          </a:bodyPr>
          <a:lstStyle/>
          <a:p>
            <a:pPr algn="l"/>
            <a:r>
              <a:rPr lang="en-US" sz="2000" dirty="0">
                <a:solidFill>
                  <a:srgbClr val="002060"/>
                </a:solidFill>
                <a:latin typeface="Source Sans Pro"/>
                <a:hlinkClick r:id="rId3"/>
              </a:rPr>
              <a:t>NM Department of Workforce Solutions </a:t>
            </a:r>
            <a:endParaRPr lang="en-US" sz="2000" dirty="0">
              <a:solidFill>
                <a:srgbClr val="002060"/>
              </a:solidFill>
              <a:latin typeface="Source Sans Pro"/>
            </a:endParaRPr>
          </a:p>
          <a:p>
            <a:pPr algn="l"/>
            <a:endParaRPr lang="en-US" sz="2000" dirty="0">
              <a:solidFill>
                <a:srgbClr val="002060"/>
              </a:solidFill>
              <a:latin typeface="Source Sans Pro"/>
            </a:endParaRPr>
          </a:p>
          <a:p>
            <a:pPr algn="l"/>
            <a:r>
              <a:rPr lang="en-US" sz="2000" dirty="0">
                <a:solidFill>
                  <a:srgbClr val="002060"/>
                </a:solidFill>
                <a:latin typeface="Source Sans Pro"/>
              </a:rPr>
              <a:t>Information for Workers &amp; Businesses Affected by COVID-19</a:t>
            </a:r>
          </a:p>
          <a:p>
            <a:pPr algn="l"/>
            <a:r>
              <a:rPr lang="en-US" sz="2000" dirty="0">
                <a:solidFill>
                  <a:srgbClr val="002060"/>
                </a:solidFill>
                <a:latin typeface="Source Sans Pro"/>
              </a:rPr>
              <a:t>Certain workers may be eligible for Unemployment Insurance (UI) benefits. You may be eligible if the situations described below apply to you:</a:t>
            </a:r>
          </a:p>
          <a:p>
            <a:pPr algn="l"/>
            <a:endParaRPr lang="en-US" sz="2000" dirty="0">
              <a:solidFill>
                <a:srgbClr val="002060"/>
              </a:solidFill>
              <a:latin typeface="Source Sans Pro"/>
            </a:endParaRPr>
          </a:p>
          <a:p>
            <a:pPr marL="342900" indent="-342900" algn="l">
              <a:buFont typeface="Wingdings" panose="05000000000000000000" pitchFamily="2" charset="2"/>
              <a:buChar char="Ø"/>
            </a:pPr>
            <a:r>
              <a:rPr lang="en-US" sz="2000" dirty="0">
                <a:solidFill>
                  <a:srgbClr val="002060"/>
                </a:solidFill>
                <a:latin typeface="Source Sans Pro"/>
              </a:rPr>
              <a:t>Employers may lay off some or all of their workforce as a result of the impact of COVID-19; for example, a restaurant that sees a significant reduction in business due to lack of customers dining out during this time, or an event facility that cancels all events until a later date, or bus drivers who are out of work due to temporary school closures.</a:t>
            </a:r>
          </a:p>
          <a:p>
            <a:pPr marL="342900" indent="-342900" algn="l">
              <a:buFont typeface="Wingdings" panose="05000000000000000000" pitchFamily="2" charset="2"/>
              <a:buChar char="Ø"/>
            </a:pPr>
            <a:r>
              <a:rPr lang="en-US" sz="2000" dirty="0">
                <a:solidFill>
                  <a:srgbClr val="002060"/>
                </a:solidFill>
                <a:latin typeface="Source Sans Pro"/>
              </a:rPr>
              <a:t>Workers who are self-quarantined or directed to be quarantined, or who have immediate family who is quarantined.</a:t>
            </a:r>
          </a:p>
          <a:p>
            <a:pPr marL="342900" indent="-342900" algn="l">
              <a:buFont typeface="Wingdings" panose="05000000000000000000" pitchFamily="2" charset="2"/>
              <a:buChar char="Ø"/>
            </a:pPr>
            <a:r>
              <a:rPr lang="en-US" sz="2000" dirty="0">
                <a:solidFill>
                  <a:srgbClr val="002060"/>
                </a:solidFill>
                <a:latin typeface="Source Sans Pro"/>
              </a:rPr>
              <a:t>Workers who have their hours reduced as a result of </a:t>
            </a:r>
            <a:endParaRPr lang="en-US" sz="2000" dirty="0" smtClean="0">
              <a:solidFill>
                <a:srgbClr val="002060"/>
              </a:solidFill>
              <a:latin typeface="Source Sans Pro"/>
            </a:endParaRPr>
          </a:p>
          <a:p>
            <a:pPr algn="l"/>
            <a:r>
              <a:rPr lang="en-US" sz="2000" dirty="0">
                <a:solidFill>
                  <a:srgbClr val="002060"/>
                </a:solidFill>
                <a:latin typeface="Source Sans Pro"/>
              </a:rPr>
              <a:t> </a:t>
            </a:r>
            <a:r>
              <a:rPr lang="en-US" sz="2000" dirty="0" smtClean="0">
                <a:solidFill>
                  <a:srgbClr val="002060"/>
                </a:solidFill>
                <a:latin typeface="Source Sans Pro"/>
              </a:rPr>
              <a:t>    COVID-19</a:t>
            </a:r>
            <a:r>
              <a:rPr lang="en-US" sz="2000" dirty="0">
                <a:solidFill>
                  <a:srgbClr val="002060"/>
                </a:solidFill>
                <a:latin typeface="Source Sans Pro"/>
              </a:rPr>
              <a:t>.</a:t>
            </a:r>
          </a:p>
          <a:p>
            <a:pPr algn="l"/>
            <a:endParaRPr lang="en-US" sz="2800" dirty="0">
              <a:latin typeface="Source Sans Pro"/>
            </a:endParaRPr>
          </a:p>
        </p:txBody>
      </p:sp>
    </p:spTree>
    <p:extLst>
      <p:ext uri="{BB962C8B-B14F-4D97-AF65-F5344CB8AC3E}">
        <p14:creationId xmlns:p14="http://schemas.microsoft.com/office/powerpoint/2010/main" val="141643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409783"/>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427764" y="532801"/>
            <a:ext cx="2747868" cy="1077218"/>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State </a:t>
            </a:r>
            <a:r>
              <a:rPr lang="en-US" sz="3200" b="1" dirty="0" smtClean="0">
                <a:solidFill>
                  <a:schemeClr val="bg1"/>
                </a:solidFill>
                <a:latin typeface="Times New Roman" panose="02020603050405020304" pitchFamily="18" charset="0"/>
                <a:cs typeface="Times New Roman" panose="02020603050405020304" pitchFamily="18" charset="0"/>
              </a:rPr>
              <a:t>– Grant</a:t>
            </a:r>
          </a:p>
          <a:p>
            <a:r>
              <a:rPr lang="en-US" sz="3200" b="1" dirty="0" smtClean="0">
                <a:solidFill>
                  <a:schemeClr val="bg1"/>
                </a:solidFill>
                <a:latin typeface="Times New Roman" panose="02020603050405020304" pitchFamily="18" charset="0"/>
                <a:cs typeface="Times New Roman" panose="02020603050405020304" pitchFamily="18" charset="0"/>
              </a:rPr>
              <a:t>Opportunities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22</a:t>
            </a:fld>
            <a:endParaRPr lang="en-US" dirty="0">
              <a:solidFill>
                <a:schemeClr val="bg1"/>
              </a:solidFill>
            </a:endParaRPr>
          </a:p>
        </p:txBody>
      </p:sp>
      <p:sp>
        <p:nvSpPr>
          <p:cNvPr id="2" name="Rectangle 1"/>
          <p:cNvSpPr/>
          <p:nvPr/>
        </p:nvSpPr>
        <p:spPr>
          <a:xfrm>
            <a:off x="784897" y="1856055"/>
            <a:ext cx="8740103" cy="4832092"/>
          </a:xfrm>
          <a:prstGeom prst="rect">
            <a:avLst/>
          </a:prstGeom>
        </p:spPr>
        <p:txBody>
          <a:bodyPr wrap="square">
            <a:spAutoFit/>
          </a:bodyPr>
          <a:lstStyle/>
          <a:p>
            <a:pPr algn="l"/>
            <a:r>
              <a:rPr lang="en-US" sz="2800" b="1" dirty="0" smtClean="0">
                <a:solidFill>
                  <a:srgbClr val="002060"/>
                </a:solidFill>
                <a:latin typeface="Times New Roman" panose="02020603050405020304" pitchFamily="18" charset="0"/>
                <a:cs typeface="Times New Roman" panose="02020603050405020304" pitchFamily="18" charset="0"/>
              </a:rPr>
              <a:t>It is likely that some Grant Opportunities will become available and we will update our Website if/when these </a:t>
            </a:r>
            <a:r>
              <a:rPr lang="en-US" sz="2800" b="1" dirty="0">
                <a:solidFill>
                  <a:srgbClr val="002060"/>
                </a:solidFill>
                <a:latin typeface="Times New Roman" panose="02020603050405020304" pitchFamily="18" charset="0"/>
                <a:cs typeface="Times New Roman" panose="02020603050405020304" pitchFamily="18" charset="0"/>
              </a:rPr>
              <a:t>types of </a:t>
            </a:r>
            <a:r>
              <a:rPr lang="en-US" sz="2800" b="1" dirty="0" smtClean="0">
                <a:solidFill>
                  <a:srgbClr val="002060"/>
                </a:solidFill>
                <a:latin typeface="Times New Roman" panose="02020603050405020304" pitchFamily="18" charset="0"/>
                <a:cs typeface="Times New Roman" panose="02020603050405020304" pitchFamily="18" charset="0"/>
              </a:rPr>
              <a:t>opportunities </a:t>
            </a:r>
            <a:r>
              <a:rPr lang="en-US" sz="2800" b="1" dirty="0">
                <a:solidFill>
                  <a:srgbClr val="002060"/>
                </a:solidFill>
                <a:latin typeface="Times New Roman" panose="02020603050405020304" pitchFamily="18" charset="0"/>
                <a:cs typeface="Times New Roman" panose="02020603050405020304" pitchFamily="18" charset="0"/>
              </a:rPr>
              <a:t>materialize.  </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l"/>
            <a:endParaRPr lang="en-US" sz="2800" b="1" dirty="0" smtClean="0">
              <a:solidFill>
                <a:srgbClr val="002060"/>
              </a:solidFill>
              <a:latin typeface="Times New Roman" panose="02020603050405020304" pitchFamily="18" charset="0"/>
              <a:cs typeface="Times New Roman" panose="02020603050405020304" pitchFamily="18" charset="0"/>
            </a:endParaRPr>
          </a:p>
          <a:p>
            <a:pPr algn="l"/>
            <a:r>
              <a:rPr lang="en-US" sz="2800" b="1" dirty="0">
                <a:solidFill>
                  <a:srgbClr val="002060"/>
                </a:solidFill>
                <a:latin typeface="Times New Roman" panose="02020603050405020304" pitchFamily="18" charset="0"/>
                <a:cs typeface="Times New Roman" panose="02020603050405020304" pitchFamily="18" charset="0"/>
                <a:hlinkClick r:id="rId3"/>
              </a:rPr>
              <a:t>Facebook Small Business Grants  Program</a:t>
            </a:r>
            <a:endParaRPr lang="en-US" sz="2800" b="1" dirty="0">
              <a:solidFill>
                <a:srgbClr val="002060"/>
              </a:solidFill>
              <a:latin typeface="Times New Roman" panose="02020603050405020304" pitchFamily="18" charset="0"/>
              <a:cs typeface="Times New Roman" panose="02020603050405020304" pitchFamily="18" charset="0"/>
            </a:endParaRPr>
          </a:p>
          <a:p>
            <a:pPr algn="l"/>
            <a:endParaRPr lang="en-US" sz="2800" b="1" dirty="0">
              <a:solidFill>
                <a:srgbClr val="002060"/>
              </a:solidFill>
              <a:latin typeface="Times New Roman" panose="02020603050405020304" pitchFamily="18" charset="0"/>
              <a:cs typeface="Times New Roman" panose="02020603050405020304" pitchFamily="18" charset="0"/>
            </a:endParaRPr>
          </a:p>
          <a:p>
            <a:pPr algn="l"/>
            <a:r>
              <a:rPr lang="en-US" sz="2800" b="1" dirty="0">
                <a:solidFill>
                  <a:srgbClr val="002060"/>
                </a:solidFill>
                <a:latin typeface="Times New Roman" panose="02020603050405020304" pitchFamily="18" charset="0"/>
                <a:cs typeface="Times New Roman" panose="02020603050405020304" pitchFamily="18" charset="0"/>
                <a:hlinkClick r:id="rId4"/>
              </a:rPr>
              <a:t>Amazon</a:t>
            </a:r>
            <a:endParaRPr lang="en-US" sz="2800" b="1" dirty="0">
              <a:solidFill>
                <a:srgbClr val="002060"/>
              </a:solidFill>
              <a:latin typeface="Times New Roman" panose="02020603050405020304" pitchFamily="18" charset="0"/>
              <a:cs typeface="Times New Roman" panose="02020603050405020304" pitchFamily="18" charset="0"/>
            </a:endParaRPr>
          </a:p>
          <a:p>
            <a:pPr algn="l"/>
            <a:endParaRPr lang="en-US" sz="2800" b="1" dirty="0">
              <a:solidFill>
                <a:srgbClr val="002060"/>
              </a:solidFill>
              <a:latin typeface="Times New Roman" panose="02020603050405020304" pitchFamily="18" charset="0"/>
              <a:cs typeface="Times New Roman" panose="02020603050405020304" pitchFamily="18" charset="0"/>
            </a:endParaRPr>
          </a:p>
          <a:p>
            <a:pPr algn="l"/>
            <a:r>
              <a:rPr lang="en-US" sz="2800" b="1" dirty="0">
                <a:solidFill>
                  <a:srgbClr val="002060"/>
                </a:solidFill>
                <a:latin typeface="Times New Roman" panose="02020603050405020304" pitchFamily="18" charset="0"/>
                <a:cs typeface="Times New Roman" panose="02020603050405020304" pitchFamily="18" charset="0"/>
                <a:hlinkClick r:id="rId5"/>
              </a:rPr>
              <a:t>Walmart</a:t>
            </a:r>
            <a:endParaRPr lang="en-US" sz="2800" b="1" dirty="0">
              <a:solidFill>
                <a:srgbClr val="002060"/>
              </a:solidFill>
              <a:latin typeface="Times New Roman" panose="02020603050405020304" pitchFamily="18" charset="0"/>
              <a:cs typeface="Times New Roman" panose="02020603050405020304" pitchFamily="18" charset="0"/>
            </a:endParaRPr>
          </a:p>
          <a:p>
            <a:pPr algn="l"/>
            <a:r>
              <a:rPr lang="en-US" sz="2800" b="1" dirty="0">
                <a:solidFill>
                  <a:srgbClr val="002060"/>
                </a:solidFill>
                <a:latin typeface="Times New Roman" panose="02020603050405020304" pitchFamily="18" charset="0"/>
                <a:cs typeface="Times New Roman" panose="02020603050405020304" pitchFamily="18" charset="0"/>
              </a:rPr>
              <a:t/>
            </a:r>
            <a:br>
              <a:rPr lang="en-US" sz="2800" b="1" dirty="0">
                <a:solidFill>
                  <a:srgbClr val="002060"/>
                </a:solidFill>
                <a:latin typeface="Times New Roman" panose="02020603050405020304" pitchFamily="18" charset="0"/>
                <a:cs typeface="Times New Roman" panose="02020603050405020304" pitchFamily="18" charset="0"/>
              </a:rPr>
            </a:br>
            <a:endParaRPr lang="en-US" sz="2800" dirty="0">
              <a:latin typeface="Source Sans Pro"/>
            </a:endParaRPr>
          </a:p>
        </p:txBody>
      </p:sp>
    </p:spTree>
    <p:extLst>
      <p:ext uri="{BB962C8B-B14F-4D97-AF65-F5344CB8AC3E}">
        <p14:creationId xmlns:p14="http://schemas.microsoft.com/office/powerpoint/2010/main" val="16946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517568" y="532801"/>
            <a:ext cx="2568267"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Make A Plan</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23</a:t>
            </a:fld>
            <a:endParaRPr lang="en-US" dirty="0">
              <a:solidFill>
                <a:schemeClr val="bg1"/>
              </a:solidFill>
            </a:endParaRPr>
          </a:p>
        </p:txBody>
      </p:sp>
      <p:sp>
        <p:nvSpPr>
          <p:cNvPr id="2" name="Rectangle 1"/>
          <p:cNvSpPr/>
          <p:nvPr/>
        </p:nvSpPr>
        <p:spPr>
          <a:xfrm>
            <a:off x="923035" y="1779687"/>
            <a:ext cx="7162800" cy="5355312"/>
          </a:xfrm>
          <a:prstGeom prst="rect">
            <a:avLst/>
          </a:prstGeom>
        </p:spPr>
        <p:txBody>
          <a:bodyPr wrap="square">
            <a:spAutoFit/>
          </a:bodyPr>
          <a:lstStyle/>
          <a:p>
            <a:pPr algn="l"/>
            <a:r>
              <a:rPr lang="en-US" sz="1800" b="1" dirty="0" smtClean="0"/>
              <a:t>Here </a:t>
            </a:r>
            <a:r>
              <a:rPr lang="en-US" sz="1800" b="1" dirty="0"/>
              <a:t>is some advice on how to prioritize the payment of your small business bills, starting with the most essential</a:t>
            </a:r>
            <a:r>
              <a:rPr lang="en-US" sz="1800" b="1" dirty="0" smtClean="0"/>
              <a:t>:</a:t>
            </a:r>
          </a:p>
          <a:p>
            <a:pPr algn="l"/>
            <a:endParaRPr lang="en-US" sz="1800" dirty="0"/>
          </a:p>
          <a:p>
            <a:pPr marL="285750" lvl="0" indent="-285750" algn="l">
              <a:buFont typeface="Wingdings" panose="05000000000000000000" pitchFamily="2" charset="2"/>
              <a:buChar char="Ø"/>
            </a:pPr>
            <a:r>
              <a:rPr lang="en-US" sz="1800" b="1" dirty="0"/>
              <a:t>Taxes</a:t>
            </a:r>
            <a:r>
              <a:rPr lang="en-US" sz="1800" dirty="0"/>
              <a:t>: The money that you collect for federal payroll taxes (including Social Security and Medicare) and state sales and income taxes does not belong to you; it belongs to the government. And if you don’t pay these taxes at the appropriate time, you will face stiff fines and penalties. The Internal Revenue Service (IRS) has broad powers to garnish wages, take control of business equipment and property, and even seize funds from an Individual Retirement Account (IRA). It can also charge you with a crime for failing to deposit your payroll taxes appropriately.</a:t>
            </a:r>
          </a:p>
          <a:p>
            <a:pPr marL="285750" lvl="0" indent="-285750" algn="l">
              <a:buFont typeface="Wingdings" panose="05000000000000000000" pitchFamily="2" charset="2"/>
              <a:buChar char="Ø"/>
            </a:pPr>
            <a:r>
              <a:rPr lang="en-US" sz="1800" b="1" dirty="0"/>
              <a:t>Payroll:</a:t>
            </a:r>
            <a:r>
              <a:rPr lang="en-US" sz="1800" dirty="0"/>
              <a:t> Not only do some state laws impose penalties for not paying your employees’ wages on time, if you don’t take care of the people who work for you, you risk losing them and your business. You may like to think of your employees as a family, but missing payroll may force them to look for other opportunities.</a:t>
            </a:r>
          </a:p>
          <a:p>
            <a:pPr algn="l"/>
            <a:endParaRPr lang="en-US" sz="1800" dirty="0">
              <a:latin typeface="Source Sans Pro"/>
            </a:endParaRPr>
          </a:p>
        </p:txBody>
      </p:sp>
    </p:spTree>
    <p:extLst>
      <p:ext uri="{BB962C8B-B14F-4D97-AF65-F5344CB8AC3E}">
        <p14:creationId xmlns:p14="http://schemas.microsoft.com/office/powerpoint/2010/main" val="31572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241019" y="532801"/>
            <a:ext cx="3121367"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Make a Plan - 2</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24</a:t>
            </a:fld>
            <a:endParaRPr lang="en-US" dirty="0">
              <a:solidFill>
                <a:schemeClr val="bg1"/>
              </a:solidFill>
            </a:endParaRPr>
          </a:p>
        </p:txBody>
      </p:sp>
      <p:sp>
        <p:nvSpPr>
          <p:cNvPr id="2" name="Rectangle 1"/>
          <p:cNvSpPr/>
          <p:nvPr/>
        </p:nvSpPr>
        <p:spPr>
          <a:xfrm>
            <a:off x="838200" y="1856055"/>
            <a:ext cx="7162800" cy="4801314"/>
          </a:xfrm>
          <a:prstGeom prst="rect">
            <a:avLst/>
          </a:prstGeom>
        </p:spPr>
        <p:txBody>
          <a:bodyPr wrap="square">
            <a:spAutoFit/>
          </a:bodyPr>
          <a:lstStyle/>
          <a:p>
            <a:pPr marL="285750" lvl="0" indent="-285750" algn="l">
              <a:buFont typeface="Wingdings" panose="05000000000000000000" pitchFamily="2" charset="2"/>
              <a:buChar char="Ø"/>
            </a:pPr>
            <a:r>
              <a:rPr lang="en-US" sz="1800" b="1" dirty="0" smtClean="0"/>
              <a:t>Aged </a:t>
            </a:r>
            <a:r>
              <a:rPr lang="en-US" sz="1800" b="1" dirty="0"/>
              <a:t>Payables</a:t>
            </a:r>
            <a:r>
              <a:rPr lang="en-US" sz="1800" dirty="0"/>
              <a:t>: An aged payable is a bill that is overdue by 60 days or more. These bills put your business credit score at risk, making it more difficult to secure future financing. Also, these outstanding balances accrue a lot of interest, making them more expensive with each passing day. Creditors whose bills are aged are the first people you should call to try and arrange a payment plan. Even offering partial payment is better than ignoring them.</a:t>
            </a:r>
          </a:p>
          <a:p>
            <a:pPr marL="285750" lvl="0" indent="-285750" algn="l">
              <a:buFont typeface="Wingdings" panose="05000000000000000000" pitchFamily="2" charset="2"/>
              <a:buChar char="Ø"/>
            </a:pPr>
            <a:r>
              <a:rPr lang="en-US" sz="1800" b="1" dirty="0"/>
              <a:t>Utilities and Rent:</a:t>
            </a:r>
            <a:r>
              <a:rPr lang="en-US" sz="1800" dirty="0"/>
              <a:t> You can’t run a business without electricity and a phone line. Lights, Internet service, heating and air conditioning, etc. are essentials. If you are behind on your utility bills, your services can be cut off and leave you in the dark — literally. Try to negotiate a payment plan with your service providers, and don’t assume they won’t pull the plug if bills are left unpaid. Also, your landlord can evict you for nonpayment of rent. If you are seriously overdue, you’d better try to negotiate a forbearance, a partial payment or find emergency rent assistance before the locks get changed</a:t>
            </a:r>
            <a:r>
              <a:rPr lang="en-US" sz="1800" dirty="0" smtClean="0"/>
              <a:t>.</a:t>
            </a:r>
            <a:endParaRPr lang="en-US" sz="1800" dirty="0"/>
          </a:p>
        </p:txBody>
      </p:sp>
    </p:spTree>
    <p:extLst>
      <p:ext uri="{BB962C8B-B14F-4D97-AF65-F5344CB8AC3E}">
        <p14:creationId xmlns:p14="http://schemas.microsoft.com/office/powerpoint/2010/main" val="219961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241019" y="532801"/>
            <a:ext cx="3121367"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Make a Plan - 3</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25</a:t>
            </a:fld>
            <a:endParaRPr lang="en-US" dirty="0">
              <a:solidFill>
                <a:schemeClr val="bg1"/>
              </a:solidFill>
            </a:endParaRPr>
          </a:p>
        </p:txBody>
      </p:sp>
      <p:sp>
        <p:nvSpPr>
          <p:cNvPr id="2" name="Rectangle 1"/>
          <p:cNvSpPr/>
          <p:nvPr/>
        </p:nvSpPr>
        <p:spPr>
          <a:xfrm>
            <a:off x="838200" y="1856055"/>
            <a:ext cx="7162800" cy="4939814"/>
          </a:xfrm>
          <a:prstGeom prst="rect">
            <a:avLst/>
          </a:prstGeom>
        </p:spPr>
        <p:txBody>
          <a:bodyPr wrap="square">
            <a:spAutoFit/>
          </a:bodyPr>
          <a:lstStyle/>
          <a:p>
            <a:pPr marL="285750" lvl="0" indent="-285750" algn="l">
              <a:buFont typeface="Wingdings" panose="05000000000000000000" pitchFamily="2" charset="2"/>
              <a:buChar char="Ø"/>
            </a:pPr>
            <a:r>
              <a:rPr lang="en-US" sz="1800" b="1" dirty="0" smtClean="0"/>
              <a:t>Key </a:t>
            </a:r>
            <a:r>
              <a:rPr lang="en-US" sz="1800" b="1" dirty="0"/>
              <a:t>Vendors and Suppliers:</a:t>
            </a:r>
            <a:r>
              <a:rPr lang="en-US" sz="1800" dirty="0"/>
              <a:t> You depend on your key vendors and suppliers for your business to operate. Of course, they also depend on you for their companies to thrive, so it is in everyone’s interest to keep these relationships healthy. Talk to your business partners and let them know your situation. Try to negotiate a payment plan that allows you to pay partial amounts while deferring full payment. This buys you some time to address your cash flow problems, while ensuring that your business partners stay solvent. If you have been a good customer in the past, it’s more likely that your key associates will agree to some sort of payment modification</a:t>
            </a:r>
            <a:r>
              <a:rPr lang="en-US" sz="1800" dirty="0" smtClean="0"/>
              <a:t>.</a:t>
            </a:r>
          </a:p>
          <a:p>
            <a:pPr marL="285750" indent="-285750" algn="l">
              <a:buFont typeface="Wingdings" panose="05000000000000000000" pitchFamily="2" charset="2"/>
              <a:buChar char="Ø"/>
            </a:pPr>
            <a:r>
              <a:rPr lang="en-US" sz="1800" b="1" dirty="0"/>
              <a:t>Insurance Premiums:</a:t>
            </a:r>
            <a:r>
              <a:rPr lang="en-US" sz="1800" dirty="0"/>
              <a:t> You don’t want to operate without liability insurance for any extended length of time, but if you need to eliminate a specific payment, you might have to take the risk. Before letting insurance lapse, however, try to reduce premiums by downsizing coverage or increasing deductibles.</a:t>
            </a:r>
          </a:p>
          <a:p>
            <a:pPr marL="285750" lvl="0" indent="-285750" algn="l">
              <a:buFont typeface="Wingdings" panose="05000000000000000000" pitchFamily="2" charset="2"/>
              <a:buChar char="Ø"/>
            </a:pPr>
            <a:endParaRPr lang="en-US" sz="1600" dirty="0"/>
          </a:p>
          <a:p>
            <a:pPr algn="l"/>
            <a:endParaRPr lang="en-US" sz="1100" dirty="0">
              <a:latin typeface="Source Sans Pro"/>
            </a:endParaRPr>
          </a:p>
        </p:txBody>
      </p:sp>
    </p:spTree>
    <p:extLst>
      <p:ext uri="{BB962C8B-B14F-4D97-AF65-F5344CB8AC3E}">
        <p14:creationId xmlns:p14="http://schemas.microsoft.com/office/powerpoint/2010/main" val="73950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241019" y="532801"/>
            <a:ext cx="3121367"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Make a Plan - 4</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26</a:t>
            </a:fld>
            <a:endParaRPr lang="en-US" dirty="0">
              <a:solidFill>
                <a:schemeClr val="bg1"/>
              </a:solidFill>
            </a:endParaRPr>
          </a:p>
        </p:txBody>
      </p:sp>
      <p:sp>
        <p:nvSpPr>
          <p:cNvPr id="2" name="Rectangle 1"/>
          <p:cNvSpPr/>
          <p:nvPr/>
        </p:nvSpPr>
        <p:spPr>
          <a:xfrm>
            <a:off x="838200" y="2133600"/>
            <a:ext cx="7162800" cy="3139321"/>
          </a:xfrm>
          <a:prstGeom prst="rect">
            <a:avLst/>
          </a:prstGeom>
        </p:spPr>
        <p:txBody>
          <a:bodyPr wrap="square">
            <a:spAutoFit/>
          </a:bodyPr>
          <a:lstStyle/>
          <a:p>
            <a:pPr marL="285750" lvl="0" indent="-285750" algn="l">
              <a:buFont typeface="Wingdings" panose="05000000000000000000" pitchFamily="2" charset="2"/>
              <a:buChar char="Ø"/>
            </a:pPr>
            <a:r>
              <a:rPr lang="en-US" sz="1800" b="1" dirty="0" smtClean="0"/>
              <a:t>Secured Debts and Debts You Have Personally Guaranteed:</a:t>
            </a:r>
            <a:r>
              <a:rPr lang="en-US" sz="1800" dirty="0" smtClean="0"/>
              <a:t> If your business is a sole proprietorship or partnership, you are personally liable for all of your business debts. If your business is a corporation or LLC (Limited Liability Company), you are only liable for debts that you personally guaranteed. In either case, you need to pay these obligations before any unsecured debts or loans get reimbursed. If the debt is secured by a specific piece of collateral that is crucial to your business, repossession of the item for nonpayment could shut you down. If the debt has been personally guaranteed by you, you are putting your own personal assets in jeopardy.</a:t>
            </a:r>
          </a:p>
        </p:txBody>
      </p:sp>
    </p:spTree>
    <p:extLst>
      <p:ext uri="{BB962C8B-B14F-4D97-AF65-F5344CB8AC3E}">
        <p14:creationId xmlns:p14="http://schemas.microsoft.com/office/powerpoint/2010/main" val="38694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241019" y="532801"/>
            <a:ext cx="3121367"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Make a Plan - 5</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27</a:t>
            </a:fld>
            <a:endParaRPr lang="en-US" dirty="0">
              <a:solidFill>
                <a:schemeClr val="bg1"/>
              </a:solidFill>
            </a:endParaRPr>
          </a:p>
        </p:txBody>
      </p:sp>
      <p:sp>
        <p:nvSpPr>
          <p:cNvPr id="2" name="Rectangle 1"/>
          <p:cNvSpPr/>
          <p:nvPr/>
        </p:nvSpPr>
        <p:spPr>
          <a:xfrm>
            <a:off x="1053296" y="1748109"/>
            <a:ext cx="7162800" cy="4647426"/>
          </a:xfrm>
          <a:prstGeom prst="rect">
            <a:avLst/>
          </a:prstGeom>
        </p:spPr>
        <p:txBody>
          <a:bodyPr wrap="square">
            <a:spAutoFit/>
          </a:bodyPr>
          <a:lstStyle/>
          <a:p>
            <a:pPr marL="171450" lvl="0" indent="-171450" algn="l">
              <a:buFont typeface="Wingdings" panose="05000000000000000000" pitchFamily="2" charset="2"/>
              <a:buChar char="Ø"/>
            </a:pPr>
            <a:r>
              <a:rPr lang="en-US" sz="1600" b="1" dirty="0" smtClean="0"/>
              <a:t>Large </a:t>
            </a:r>
            <a:r>
              <a:rPr lang="en-US" sz="1600" b="1" dirty="0"/>
              <a:t>Bills vs. Small Bills:</a:t>
            </a:r>
            <a:r>
              <a:rPr lang="en-US" sz="1600" dirty="0"/>
              <a:t> Keeping your business credit score high is an important consideration when you are forced to prioritize your payments. Missing large bills will have a greater negative impact on your credit score because they carry more weight. Also, large companies are more likely to report a delinquency to the credit bureaus. However, sometimes you might need to pay smaller bills to smaller companies that depend on your business for their survival. Again, the best option, if you have enough funds, is to try and pay at least something to everyone you owe, while being honest and upfront with them about your cash squeeze.</a:t>
            </a:r>
          </a:p>
          <a:p>
            <a:pPr marL="171450" lvl="0" indent="-171450" algn="l">
              <a:buFont typeface="Wingdings" panose="05000000000000000000" pitchFamily="2" charset="2"/>
              <a:buChar char="Ø"/>
            </a:pPr>
            <a:r>
              <a:rPr lang="en-US" sz="1600" b="1" dirty="0"/>
              <a:t>Credit Cards:</a:t>
            </a:r>
            <a:r>
              <a:rPr lang="en-US" sz="1600" dirty="0"/>
              <a:t> Credit card debt is normally unsecured debt, so a creditor cannot do much without suing you first and getting a court judgment. So while these bills still have to be paid, they can take a lower place on your priority list. But remember: penalties and interest charges on credit card balances can add up quickly. Try to make at least the minimum payment each month to avoid mounting debt.</a:t>
            </a:r>
          </a:p>
          <a:p>
            <a:pPr marL="171450" lvl="0" indent="-171450" algn="l">
              <a:buFont typeface="Wingdings" panose="05000000000000000000" pitchFamily="2" charset="2"/>
              <a:buChar char="Ø"/>
            </a:pPr>
            <a:r>
              <a:rPr lang="en-US" sz="1600" b="1" dirty="0"/>
              <a:t>Other Business Debts:</a:t>
            </a:r>
            <a:r>
              <a:rPr lang="en-US" sz="1600" dirty="0"/>
              <a:t> Your lowest priority is other, less essential business debts such as professional dues, magazine subscriptions, advertising, entertainment, non-crucial repairs and maintenance</a:t>
            </a:r>
            <a:r>
              <a:rPr lang="en-US" sz="800" dirty="0"/>
              <a:t>.</a:t>
            </a:r>
          </a:p>
          <a:p>
            <a:pPr algn="l"/>
            <a:endParaRPr lang="en-US" sz="800" dirty="0">
              <a:latin typeface="Source Sans Pro"/>
            </a:endParaRPr>
          </a:p>
        </p:txBody>
      </p:sp>
    </p:spTree>
    <p:extLst>
      <p:ext uri="{BB962C8B-B14F-4D97-AF65-F5344CB8AC3E}">
        <p14:creationId xmlns:p14="http://schemas.microsoft.com/office/powerpoint/2010/main" val="140451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8200" y="239018"/>
            <a:ext cx="4354284" cy="1219200"/>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622852" y="2057400"/>
            <a:ext cx="8839200" cy="5755422"/>
          </a:xfrm>
          <a:prstGeom prst="rect">
            <a:avLst/>
          </a:prstGeom>
          <a:noFill/>
        </p:spPr>
        <p:txBody>
          <a:bodyPr wrap="square" rtlCol="0">
            <a:spAutoFit/>
          </a:bodyPr>
          <a:lstStyle/>
          <a:p>
            <a:pPr algn="l"/>
            <a:r>
              <a:rPr lang="en-US" sz="2800" dirty="0" smtClean="0">
                <a:latin typeface="+mn-lt"/>
                <a:cs typeface="Calibri" pitchFamily="34" charset="0"/>
              </a:rPr>
              <a:t>Numerous Federal, State &amp; Local organization have released guidance to assist coping with COVID-19.</a:t>
            </a:r>
          </a:p>
          <a:p>
            <a:pPr algn="l"/>
            <a:endParaRPr lang="en-US" sz="2800" dirty="0">
              <a:latin typeface="+mn-lt"/>
              <a:cs typeface="Calibri" pitchFamily="34" charset="0"/>
            </a:endParaRPr>
          </a:p>
          <a:p>
            <a:pPr algn="l"/>
            <a:r>
              <a:rPr lang="en-US" sz="2800" dirty="0" smtClean="0">
                <a:latin typeface="+mn-lt"/>
                <a:cs typeface="Calibri" pitchFamily="34" charset="0"/>
              </a:rPr>
              <a:t>We will now visit a few websites to gain insight into suggestions, tips, guidance, etc.</a:t>
            </a:r>
          </a:p>
          <a:p>
            <a:pPr algn="l"/>
            <a:endParaRPr lang="en-US" sz="2800" dirty="0">
              <a:latin typeface="+mn-lt"/>
              <a:cs typeface="Calibri" pitchFamily="34" charset="0"/>
            </a:endParaRPr>
          </a:p>
          <a:p>
            <a:pPr algn="l"/>
            <a:r>
              <a:rPr lang="en-US" sz="2800" dirty="0" smtClean="0">
                <a:latin typeface="+mn-lt"/>
                <a:cs typeface="Calibri" pitchFamily="34" charset="0"/>
              </a:rPr>
              <a:t>It is urgent for you to take time to visit and review the information on the websites that will be presented in the next few slides. </a:t>
            </a:r>
          </a:p>
          <a:p>
            <a:pPr algn="l"/>
            <a:endParaRPr lang="en-US" sz="2800" dirty="0">
              <a:latin typeface="+mn-lt"/>
            </a:endParaRPr>
          </a:p>
          <a:p>
            <a:pPr lvl="1" algn="l"/>
            <a:endParaRPr lang="en-US" sz="2800" dirty="0">
              <a:latin typeface="+mn-lt"/>
            </a:endParaRPr>
          </a:p>
          <a:p>
            <a:pPr algn="l"/>
            <a:endParaRPr lang="en-US" sz="3600" dirty="0">
              <a:latin typeface="Calibri" pitchFamily="34" charset="0"/>
              <a:cs typeface="Calibri" pitchFamily="34" charset="0"/>
            </a:endParaRPr>
          </a:p>
          <a:p>
            <a:pPr marL="285750" indent="-285750"/>
            <a:endParaRPr lang="en-US" sz="2400" dirty="0">
              <a:latin typeface="HelveticaNeueLT Std Lt" panose="020B0403020202020204" pitchFamily="34" charset="0"/>
            </a:endParaRPr>
          </a:p>
        </p:txBody>
      </p:sp>
      <p:sp>
        <p:nvSpPr>
          <p:cNvPr id="6" name="TextBox 5"/>
          <p:cNvSpPr txBox="1"/>
          <p:nvPr/>
        </p:nvSpPr>
        <p:spPr>
          <a:xfrm>
            <a:off x="4919870" y="381000"/>
            <a:ext cx="3669338" cy="1077218"/>
          </a:xfrm>
          <a:prstGeom prst="rect">
            <a:avLst/>
          </a:prstGeom>
          <a:noFill/>
        </p:spPr>
        <p:txBody>
          <a:bodyPr wrap="square" rtlCol="0">
            <a:spAutoFit/>
          </a:bodyPr>
          <a:lstStyle/>
          <a:p>
            <a:r>
              <a:rPr lang="en-US" sz="3200" b="1" dirty="0">
                <a:solidFill>
                  <a:schemeClr val="bg1"/>
                </a:solidFill>
                <a:latin typeface="Helvetica Neue Condensed Black" charset="0"/>
                <a:ea typeface="Helvetica Neue Condensed Black" charset="0"/>
                <a:cs typeface="Helvetica Neue Condensed Black" charset="0"/>
              </a:rPr>
              <a:t>Non-Financial </a:t>
            </a:r>
          </a:p>
          <a:p>
            <a:r>
              <a:rPr lang="en-US" sz="3200" b="1" dirty="0">
                <a:solidFill>
                  <a:schemeClr val="bg1"/>
                </a:solidFill>
                <a:latin typeface="Helvetica Neue Condensed Black" charset="0"/>
                <a:ea typeface="Helvetica Neue Condensed Black" charset="0"/>
                <a:cs typeface="Helvetica Neue Condensed Black" charset="0"/>
              </a:rPr>
              <a:t>Assistance</a:t>
            </a: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39338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419100" y="2133600"/>
            <a:ext cx="8305800" cy="5016758"/>
          </a:xfrm>
          <a:prstGeom prst="rect">
            <a:avLst/>
          </a:prstGeom>
          <a:noFill/>
        </p:spPr>
        <p:txBody>
          <a:bodyPr wrap="square" rtlCol="0">
            <a:spAutoFit/>
          </a:bodyPr>
          <a:lstStyle/>
          <a:p>
            <a:pPr algn="l">
              <a:buFont typeface="Arial" pitchFamily="34" charset="0"/>
              <a:buChar char="•"/>
            </a:pPr>
            <a:r>
              <a:rPr lang="en-US" sz="3200" b="1" dirty="0" smtClean="0">
                <a:latin typeface="Calibri" pitchFamily="34" charset="0"/>
                <a:cs typeface="Calibri" pitchFamily="34" charset="0"/>
              </a:rPr>
              <a:t>  Small Business Administration (SBA) Guidance</a:t>
            </a: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Centers for Disease Control (CDC) Guidance</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Department of Labor Guidance</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U.S. Chamber of Commerce Guidance </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ASBDC Guidance </a:t>
            </a:r>
          </a:p>
          <a:p>
            <a:pPr algn="l">
              <a:buFont typeface="Arial" pitchFamily="34" charset="0"/>
              <a:buChar char="•"/>
            </a:pPr>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5942567" y="550121"/>
            <a:ext cx="1755609"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Federal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41259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570669" y="286765"/>
            <a:ext cx="4398034" cy="1323254"/>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4634696" y="532801"/>
            <a:ext cx="4334007" cy="1077218"/>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Financial Assistance </a:t>
            </a:r>
          </a:p>
          <a:p>
            <a:r>
              <a:rPr lang="en-US" sz="3200" b="1" dirty="0" smtClean="0">
                <a:solidFill>
                  <a:schemeClr val="bg1"/>
                </a:solidFill>
                <a:latin typeface="Helvetica Neue Condensed Black" charset="0"/>
                <a:ea typeface="Helvetica Neue Condensed Black" charset="0"/>
                <a:cs typeface="Helvetica Neue Condensed Black" charset="0"/>
              </a:rPr>
              <a:t> Steps</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a:t>
            </a:fld>
            <a:endParaRPr lang="en-US" dirty="0">
              <a:solidFill>
                <a:schemeClr val="bg1"/>
              </a:solidFill>
            </a:endParaRPr>
          </a:p>
        </p:txBody>
      </p:sp>
      <p:sp>
        <p:nvSpPr>
          <p:cNvPr id="2" name="Rectangle 1"/>
          <p:cNvSpPr/>
          <p:nvPr/>
        </p:nvSpPr>
        <p:spPr>
          <a:xfrm>
            <a:off x="327698" y="1981200"/>
            <a:ext cx="8816302" cy="4770537"/>
          </a:xfrm>
          <a:prstGeom prst="rect">
            <a:avLst/>
          </a:prstGeom>
        </p:spPr>
        <p:txBody>
          <a:bodyPr wrap="square">
            <a:spAutoFit/>
          </a:bodyPr>
          <a:lstStyle/>
          <a:p>
            <a:pPr marL="514350" indent="-514350" algn="l">
              <a:buFont typeface="+mj-lt"/>
              <a:buAutoNum type="arabicPeriod"/>
            </a:pPr>
            <a:r>
              <a:rPr lang="en-US" sz="2800" dirty="0" smtClean="0">
                <a:latin typeface="Source Sans Pro"/>
              </a:rPr>
              <a:t>Diagnostic Counseling with detailed notes in order to direct to the appropriate program.  </a:t>
            </a:r>
            <a:endParaRPr lang="en-US" sz="2800" dirty="0">
              <a:latin typeface="Source Sans Pro"/>
            </a:endParaRPr>
          </a:p>
          <a:p>
            <a:pPr marL="514350" indent="-514350" algn="l">
              <a:buFont typeface="+mj-lt"/>
              <a:buAutoNum type="arabicPeriod"/>
            </a:pPr>
            <a:r>
              <a:rPr lang="en-US" sz="2800" dirty="0" smtClean="0">
                <a:latin typeface="Source Sans Pro"/>
              </a:rPr>
              <a:t>Identify the need to determine which lane they need to go into. </a:t>
            </a:r>
            <a:endParaRPr lang="en-US" sz="2800" dirty="0">
              <a:latin typeface="Source Sans Pro"/>
            </a:endParaRPr>
          </a:p>
          <a:p>
            <a:pPr marL="514350" indent="-514350" algn="l">
              <a:buFont typeface="+mj-lt"/>
              <a:buAutoNum type="arabicPeriod"/>
            </a:pPr>
            <a:r>
              <a:rPr lang="en-US" sz="2800" dirty="0" smtClean="0">
                <a:latin typeface="Source Sans Pro"/>
              </a:rPr>
              <a:t>Six </a:t>
            </a:r>
            <a:r>
              <a:rPr lang="en-US" sz="2800" dirty="0">
                <a:latin typeface="Source Sans Pro"/>
              </a:rPr>
              <a:t>Lanes: Expense deferment/cost </a:t>
            </a:r>
            <a:r>
              <a:rPr lang="en-US" sz="2800" dirty="0" smtClean="0">
                <a:latin typeface="Source Sans Pro"/>
              </a:rPr>
              <a:t>cutting, </a:t>
            </a:r>
            <a:r>
              <a:rPr lang="en-US" sz="2800" dirty="0">
                <a:latin typeface="Source Sans Pro"/>
              </a:rPr>
              <a:t>N</a:t>
            </a:r>
            <a:r>
              <a:rPr lang="en-US" sz="2800" dirty="0" smtClean="0">
                <a:latin typeface="Source Sans Pro"/>
              </a:rPr>
              <a:t>egotiate terms of existing loans, Local Lender(COVID-19 BLGP</a:t>
            </a:r>
            <a:r>
              <a:rPr lang="en-US" sz="2800" dirty="0">
                <a:latin typeface="Source Sans Pro"/>
              </a:rPr>
              <a:t>), </a:t>
            </a:r>
            <a:r>
              <a:rPr lang="en-US" sz="2800" dirty="0" smtClean="0">
                <a:latin typeface="Source Sans Pro"/>
              </a:rPr>
              <a:t>Micro lenders, LEDA </a:t>
            </a:r>
            <a:r>
              <a:rPr lang="en-US" sz="2800" dirty="0">
                <a:latin typeface="Source Sans Pro"/>
              </a:rPr>
              <a:t>and SBA </a:t>
            </a:r>
            <a:r>
              <a:rPr lang="en-US" sz="2800" dirty="0" smtClean="0">
                <a:latin typeface="Source Sans Pro"/>
              </a:rPr>
              <a:t>EIDL</a:t>
            </a:r>
            <a:endParaRPr lang="en-US" sz="2800" dirty="0">
              <a:latin typeface="Source Sans Pro"/>
            </a:endParaRPr>
          </a:p>
          <a:p>
            <a:pPr marL="514350" indent="-514350" algn="l">
              <a:buFont typeface="+mj-lt"/>
              <a:buAutoNum type="arabicPeriod"/>
            </a:pPr>
            <a:r>
              <a:rPr lang="en-US" sz="2800" dirty="0" smtClean="0">
                <a:latin typeface="Source Sans Pro"/>
              </a:rPr>
              <a:t>Help client develop a plan and provide technical assistance to accomplish. </a:t>
            </a:r>
            <a:endParaRPr lang="en-US" sz="2800" dirty="0">
              <a:latin typeface="Source Sans Pro"/>
            </a:endParaRPr>
          </a:p>
          <a:p>
            <a:pPr marL="457200" indent="-457200" algn="l">
              <a:buFont typeface="+mj-lt"/>
              <a:buAutoNum type="arabicPeriod"/>
            </a:pPr>
            <a:endParaRPr lang="en-US" dirty="0">
              <a:latin typeface="Source Sans Pro"/>
            </a:endParaRPr>
          </a:p>
        </p:txBody>
      </p:sp>
    </p:spTree>
    <p:extLst>
      <p:ext uri="{BB962C8B-B14F-4D97-AF65-F5344CB8AC3E}">
        <p14:creationId xmlns:p14="http://schemas.microsoft.com/office/powerpoint/2010/main" val="42894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457200" y="1134896"/>
            <a:ext cx="8763000" cy="4524315"/>
          </a:xfrm>
          <a:prstGeom prst="rect">
            <a:avLst/>
          </a:prstGeom>
          <a:noFill/>
        </p:spPr>
        <p:txBody>
          <a:bodyPr wrap="square" rtlCol="0">
            <a:spAutoFit/>
          </a:bodyPr>
          <a:lstStyle/>
          <a:p>
            <a:pPr algn="l"/>
            <a:r>
              <a:rPr lang="en-US" sz="3200" b="1" dirty="0" smtClean="0">
                <a:solidFill>
                  <a:srgbClr val="000000"/>
                </a:solidFill>
                <a:latin typeface="Calibri" pitchFamily="34" charset="0"/>
                <a:cs typeface="Calibri" pitchFamily="34" charset="0"/>
              </a:rPr>
              <a:t> </a:t>
            </a:r>
            <a:endParaRPr lang="en-US" sz="3200" b="1" dirty="0">
              <a:solidFill>
                <a:srgbClr val="000000"/>
              </a:solidFill>
              <a:latin typeface="Calibri" pitchFamily="34" charset="0"/>
              <a:cs typeface="Calibri" pitchFamily="34" charset="0"/>
            </a:endParaRPr>
          </a:p>
          <a:p>
            <a:pPr algn="l"/>
            <a:r>
              <a:rPr lang="en-US" sz="3200" b="1" dirty="0" smtClean="0">
                <a:solidFill>
                  <a:srgbClr val="000000"/>
                </a:solidFill>
                <a:latin typeface="Calibri" pitchFamily="34" charset="0"/>
                <a:cs typeface="Calibri" pitchFamily="34" charset="0"/>
              </a:rPr>
              <a:t> </a:t>
            </a:r>
            <a:endParaRPr lang="en-US" sz="3200" b="1" dirty="0">
              <a:solidFill>
                <a:srgbClr val="000000"/>
              </a:solidFill>
              <a:latin typeface="Calibri" pitchFamily="34" charset="0"/>
              <a:cs typeface="Calibri" pitchFamily="34" charset="0"/>
            </a:endParaRPr>
          </a:p>
          <a:p>
            <a:pPr algn="l"/>
            <a:r>
              <a:rPr lang="en-US" sz="3200" b="1" dirty="0" smtClean="0">
                <a:solidFill>
                  <a:srgbClr val="000000"/>
                </a:solidFill>
                <a:latin typeface="Calibri" pitchFamily="34" charset="0"/>
                <a:cs typeface="Calibri" pitchFamily="34" charset="0"/>
              </a:rPr>
              <a:t>Guidance </a:t>
            </a:r>
            <a:r>
              <a:rPr lang="en-US" sz="3200" b="1" dirty="0">
                <a:solidFill>
                  <a:srgbClr val="000000"/>
                </a:solidFill>
                <a:latin typeface="Calibri" pitchFamily="34" charset="0"/>
                <a:cs typeface="Calibri" pitchFamily="34" charset="0"/>
              </a:rPr>
              <a:t>for Businesses and Employers to Plan and Respond to Coronavirus Disease:  </a:t>
            </a:r>
            <a:endParaRPr lang="en-US" sz="3200" b="1" dirty="0" smtClean="0">
              <a:solidFill>
                <a:srgbClr val="000000"/>
              </a:solidFill>
              <a:latin typeface="Calibri" pitchFamily="34" charset="0"/>
              <a:cs typeface="Calibri" pitchFamily="34" charset="0"/>
            </a:endParaRPr>
          </a:p>
          <a:p>
            <a:pPr algn="l"/>
            <a:endParaRPr lang="en-US" sz="3200" b="1" dirty="0">
              <a:solidFill>
                <a:srgbClr val="000000"/>
              </a:solidFill>
              <a:latin typeface="Calibri" pitchFamily="34" charset="0"/>
              <a:cs typeface="Calibri" pitchFamily="34" charset="0"/>
            </a:endParaRPr>
          </a:p>
          <a:p>
            <a:pPr algn="l"/>
            <a:r>
              <a:rPr lang="en-US" sz="3200" b="1" dirty="0" smtClean="0">
                <a:solidFill>
                  <a:srgbClr val="000000"/>
                </a:solidFill>
                <a:latin typeface="Calibri" pitchFamily="34" charset="0"/>
                <a:cs typeface="Calibri" pitchFamily="34" charset="0"/>
                <a:hlinkClick r:id="rId3"/>
              </a:rPr>
              <a:t>https</a:t>
            </a:r>
            <a:r>
              <a:rPr lang="en-US" sz="3200" b="1" dirty="0">
                <a:solidFill>
                  <a:srgbClr val="000000"/>
                </a:solidFill>
                <a:latin typeface="Calibri" pitchFamily="34" charset="0"/>
                <a:cs typeface="Calibri" pitchFamily="34" charset="0"/>
                <a:hlinkClick r:id="rId3"/>
              </a:rPr>
              <a:t>://</a:t>
            </a:r>
            <a:r>
              <a:rPr lang="en-US" sz="3200" b="1" dirty="0" smtClean="0">
                <a:solidFill>
                  <a:srgbClr val="000000"/>
                </a:solidFill>
                <a:latin typeface="Calibri" pitchFamily="34" charset="0"/>
                <a:cs typeface="Calibri" pitchFamily="34" charset="0"/>
                <a:hlinkClick r:id="rId3"/>
              </a:rPr>
              <a:t>www.sba.gov/page/coronavirus-covid-19-small-business-guidance-loan-resources#section-header-2</a:t>
            </a:r>
            <a:r>
              <a:rPr lang="en-US" sz="3200" b="1" dirty="0" smtClean="0">
                <a:solidFill>
                  <a:srgbClr val="000000"/>
                </a:solidFill>
                <a:latin typeface="Calibri" pitchFamily="34" charset="0"/>
                <a:cs typeface="Calibri" pitchFamily="34" charset="0"/>
              </a:rPr>
              <a:t> </a:t>
            </a:r>
            <a:endParaRPr lang="en-US" sz="3200" b="1" dirty="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6294426" y="550121"/>
            <a:ext cx="1051891"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SBA</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401001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722580" y="2514600"/>
            <a:ext cx="8305800" cy="2554545"/>
          </a:xfrm>
          <a:prstGeom prst="rect">
            <a:avLst/>
          </a:prstGeom>
          <a:noFill/>
        </p:spPr>
        <p:txBody>
          <a:bodyPr wrap="square" rtlCol="0">
            <a:spAutoFit/>
          </a:bodyPr>
          <a:lstStyle/>
          <a:p>
            <a:pPr algn="l"/>
            <a:r>
              <a:rPr lang="en-US" sz="3200" b="1" dirty="0" smtClean="0">
                <a:solidFill>
                  <a:srgbClr val="000000"/>
                </a:solidFill>
                <a:latin typeface="Calibri" pitchFamily="34" charset="0"/>
                <a:cs typeface="Calibri" pitchFamily="34" charset="0"/>
              </a:rPr>
              <a:t> </a:t>
            </a:r>
            <a:r>
              <a:rPr lang="en-US" sz="3200" b="1" dirty="0">
                <a:solidFill>
                  <a:srgbClr val="000000"/>
                </a:solidFill>
                <a:latin typeface="Calibri" pitchFamily="34" charset="0"/>
                <a:cs typeface="Calibri" pitchFamily="34" charset="0"/>
              </a:rPr>
              <a:t>Interim Guidance </a:t>
            </a:r>
            <a:r>
              <a:rPr lang="en-US" sz="3200" b="1" dirty="0" smtClean="0">
                <a:solidFill>
                  <a:srgbClr val="000000"/>
                </a:solidFill>
                <a:latin typeface="Calibri" pitchFamily="34" charset="0"/>
                <a:cs typeface="Calibri" pitchFamily="34" charset="0"/>
              </a:rPr>
              <a:t>including recommended strategies for Businesses </a:t>
            </a:r>
            <a:r>
              <a:rPr lang="en-US" sz="3200" b="1" dirty="0">
                <a:solidFill>
                  <a:srgbClr val="000000"/>
                </a:solidFill>
                <a:latin typeface="Calibri" pitchFamily="34" charset="0"/>
                <a:cs typeface="Calibri" pitchFamily="34" charset="0"/>
              </a:rPr>
              <a:t>and </a:t>
            </a:r>
            <a:r>
              <a:rPr lang="en-US" sz="3200" b="1" dirty="0" smtClean="0">
                <a:solidFill>
                  <a:srgbClr val="000000"/>
                </a:solidFill>
                <a:latin typeface="Calibri" pitchFamily="34" charset="0"/>
                <a:cs typeface="Calibri" pitchFamily="34" charset="0"/>
              </a:rPr>
              <a:t>Employers available at </a:t>
            </a:r>
            <a:r>
              <a:rPr lang="en-US" sz="3200" u="sng" dirty="0" smtClean="0">
                <a:hlinkClick r:id="rId3"/>
              </a:rPr>
              <a:t>CDC’s </a:t>
            </a:r>
            <a:r>
              <a:rPr lang="en-US" sz="3200" u="sng" dirty="0">
                <a:hlinkClick r:id="rId3"/>
              </a:rPr>
              <a:t>Guidance for Businesses and </a:t>
            </a:r>
            <a:r>
              <a:rPr lang="en-US" sz="3200" u="sng" dirty="0" smtClean="0">
                <a:hlinkClick r:id="rId3"/>
              </a:rPr>
              <a:t>Employers</a:t>
            </a:r>
            <a:endParaRPr lang="en-US" sz="3200" b="1" dirty="0">
              <a:solidFill>
                <a:srgbClr val="000000"/>
              </a:solidFill>
              <a:latin typeface="Calibri" pitchFamily="34" charset="0"/>
              <a:cs typeface="Calibri" pitchFamily="34" charset="0"/>
            </a:endParaRPr>
          </a:p>
          <a:p>
            <a:pPr algn="l">
              <a:buFont typeface="Arial" pitchFamily="34" charset="0"/>
              <a:buChar char="•"/>
            </a:pPr>
            <a:endParaRPr lang="en-US" sz="3200" b="1" dirty="0">
              <a:solidFill>
                <a:srgbClr val="000000"/>
              </a:solidFill>
              <a:latin typeface="Calibri" pitchFamily="34" charset="0"/>
              <a:cs typeface="Calibri" pitchFamily="34" charset="0"/>
            </a:endParaRPr>
          </a:p>
        </p:txBody>
      </p:sp>
      <p:sp>
        <p:nvSpPr>
          <p:cNvPr id="6" name="TextBox 5"/>
          <p:cNvSpPr txBox="1"/>
          <p:nvPr/>
        </p:nvSpPr>
        <p:spPr>
          <a:xfrm>
            <a:off x="6283206" y="550121"/>
            <a:ext cx="1074333" cy="584775"/>
          </a:xfrm>
          <a:prstGeom prst="rect">
            <a:avLst/>
          </a:prstGeom>
          <a:noFill/>
        </p:spPr>
        <p:txBody>
          <a:bodyPr wrap="none" rtlCol="0">
            <a:spAutoFit/>
          </a:bodyPr>
          <a:lstStyle/>
          <a:p>
            <a:r>
              <a:rPr lang="en-US" sz="3200" b="1" dirty="0">
                <a:solidFill>
                  <a:schemeClr val="bg1"/>
                </a:solidFill>
                <a:latin typeface="Helvetica Neue Condensed Black" charset="0"/>
                <a:ea typeface="Helvetica Neue Condensed Black" charset="0"/>
                <a:cs typeface="Helvetica Neue Condensed Black" charset="0"/>
              </a:rPr>
              <a:t>C</a:t>
            </a:r>
            <a:r>
              <a:rPr lang="en-US" sz="3200" b="1" dirty="0" smtClean="0">
                <a:solidFill>
                  <a:schemeClr val="bg1"/>
                </a:solidFill>
                <a:latin typeface="Helvetica Neue Condensed Black" charset="0"/>
                <a:ea typeface="Helvetica Neue Condensed Black" charset="0"/>
                <a:cs typeface="Helvetica Neue Condensed Black" charset="0"/>
              </a:rPr>
              <a:t>DC</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42308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533400" y="2180213"/>
            <a:ext cx="8305800" cy="3046988"/>
          </a:xfrm>
          <a:prstGeom prst="rect">
            <a:avLst/>
          </a:prstGeom>
          <a:noFill/>
        </p:spPr>
        <p:txBody>
          <a:bodyPr wrap="square" rtlCol="0">
            <a:spAutoFit/>
          </a:bodyPr>
          <a:lstStyle/>
          <a:p>
            <a:pPr algn="l">
              <a:buFont typeface="Arial" pitchFamily="34" charset="0"/>
              <a:buChar char="•"/>
            </a:pPr>
            <a:r>
              <a:rPr lang="en-US" sz="3200" b="1" dirty="0" smtClean="0">
                <a:solidFill>
                  <a:srgbClr val="000000"/>
                </a:solidFill>
                <a:latin typeface="Calibri" pitchFamily="34" charset="0"/>
                <a:cs typeface="Calibri" pitchFamily="34" charset="0"/>
              </a:rPr>
              <a:t>  A 35 page Guide on Preparing Workplaces for COVID-19 is provided by the Department of Labor at:</a:t>
            </a:r>
          </a:p>
          <a:p>
            <a:pPr algn="l"/>
            <a:endParaRPr lang="en-US" sz="3200" b="1" dirty="0" smtClean="0">
              <a:solidFill>
                <a:srgbClr val="000000"/>
              </a:solidFill>
              <a:latin typeface="Calibri" pitchFamily="34" charset="0"/>
              <a:cs typeface="Calibri" pitchFamily="34" charset="0"/>
            </a:endParaRPr>
          </a:p>
          <a:p>
            <a:pPr algn="l"/>
            <a:r>
              <a:rPr lang="en-US" sz="3200" b="1" dirty="0" smtClean="0">
                <a:solidFill>
                  <a:srgbClr val="000000"/>
                </a:solidFill>
                <a:latin typeface="Calibri" pitchFamily="34" charset="0"/>
                <a:cs typeface="Calibri" pitchFamily="34" charset="0"/>
                <a:hlinkClick r:id="rId3"/>
              </a:rPr>
              <a:t>https://www.osha.gov/Publications/OSHA3990.pdf</a:t>
            </a:r>
            <a:r>
              <a:rPr lang="en-US" sz="3200" b="1" dirty="0" smtClean="0">
                <a:solidFill>
                  <a:srgbClr val="000000"/>
                </a:solidFill>
                <a:latin typeface="Calibri" pitchFamily="34" charset="0"/>
                <a:cs typeface="Calibri" pitchFamily="34" charset="0"/>
              </a:rPr>
              <a:t> </a:t>
            </a:r>
          </a:p>
        </p:txBody>
      </p:sp>
      <p:sp>
        <p:nvSpPr>
          <p:cNvPr id="6" name="TextBox 5"/>
          <p:cNvSpPr txBox="1"/>
          <p:nvPr/>
        </p:nvSpPr>
        <p:spPr>
          <a:xfrm>
            <a:off x="6158973" y="550121"/>
            <a:ext cx="1322798"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Labor</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197720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691714" y="2133600"/>
            <a:ext cx="8305800" cy="5016758"/>
          </a:xfrm>
          <a:prstGeom prst="rect">
            <a:avLst/>
          </a:prstGeom>
          <a:noFill/>
        </p:spPr>
        <p:txBody>
          <a:bodyPr wrap="square" rtlCol="0">
            <a:spAutoFit/>
          </a:bodyPr>
          <a:lstStyle/>
          <a:p>
            <a:pPr algn="l"/>
            <a:r>
              <a:rPr lang="en-US" sz="3200" b="1" dirty="0" smtClean="0">
                <a:solidFill>
                  <a:srgbClr val="000000"/>
                </a:solidFill>
                <a:latin typeface="Calibri" pitchFamily="34" charset="0"/>
                <a:cs typeface="Calibri" pitchFamily="34" charset="0"/>
              </a:rPr>
              <a:t>Resources and Guidance </a:t>
            </a:r>
            <a:r>
              <a:rPr lang="en-US" sz="3200" b="1" dirty="0">
                <a:solidFill>
                  <a:srgbClr val="000000"/>
                </a:solidFill>
                <a:latin typeface="Calibri" pitchFamily="34" charset="0"/>
                <a:cs typeface="Calibri" pitchFamily="34" charset="0"/>
              </a:rPr>
              <a:t>for Businesses </a:t>
            </a:r>
            <a:r>
              <a:rPr lang="en-US" sz="3200" b="1" dirty="0" smtClean="0">
                <a:solidFill>
                  <a:srgbClr val="000000"/>
                </a:solidFill>
                <a:latin typeface="Calibri" pitchFamily="34" charset="0"/>
                <a:cs typeface="Calibri" pitchFamily="34" charset="0"/>
              </a:rPr>
              <a:t>to Combat Coronavirus:  </a:t>
            </a:r>
            <a:endParaRPr lang="en-US" sz="3200" b="1" dirty="0">
              <a:solidFill>
                <a:srgbClr val="000000"/>
              </a:solidFill>
              <a:latin typeface="Calibri" pitchFamily="34" charset="0"/>
              <a:cs typeface="Calibri" pitchFamily="34" charset="0"/>
            </a:endParaRPr>
          </a:p>
          <a:p>
            <a:pPr algn="l"/>
            <a:endParaRPr lang="en-US" sz="3200" b="1" dirty="0">
              <a:latin typeface="Calibri" pitchFamily="34" charset="0"/>
              <a:cs typeface="Calibri" pitchFamily="34" charset="0"/>
              <a:hlinkClick r:id="rId3"/>
            </a:endParaRPr>
          </a:p>
          <a:p>
            <a:pPr algn="l"/>
            <a:r>
              <a:rPr lang="en-US" sz="3200" b="1" dirty="0" smtClean="0">
                <a:latin typeface="Calibri" pitchFamily="34" charset="0"/>
                <a:cs typeface="Calibri" pitchFamily="34" charset="0"/>
                <a:hlinkClick r:id="rId3"/>
              </a:rPr>
              <a:t>https</a:t>
            </a:r>
            <a:r>
              <a:rPr lang="en-US" sz="3200" b="1" dirty="0">
                <a:latin typeface="Calibri" pitchFamily="34" charset="0"/>
                <a:cs typeface="Calibri" pitchFamily="34" charset="0"/>
                <a:hlinkClick r:id="rId3"/>
              </a:rPr>
              <a:t>://</a:t>
            </a:r>
            <a:r>
              <a:rPr lang="en-US" sz="3200" b="1" dirty="0" smtClean="0">
                <a:latin typeface="Calibri" pitchFamily="34" charset="0"/>
                <a:cs typeface="Calibri" pitchFamily="34" charset="0"/>
                <a:hlinkClick r:id="rId3"/>
              </a:rPr>
              <a:t>www.uschamber.com/coronavirus</a:t>
            </a:r>
            <a:endParaRPr lang="en-US" sz="3200" b="1" dirty="0" smtClean="0">
              <a:latin typeface="Calibri" pitchFamily="34" charset="0"/>
              <a:cs typeface="Calibri" pitchFamily="34" charset="0"/>
            </a:endParaRP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endParaRPr lang="en-US" sz="3200" b="1" dirty="0">
              <a:solidFill>
                <a:srgbClr val="000000"/>
              </a:solidFill>
              <a:latin typeface="Calibri" pitchFamily="34" charset="0"/>
              <a:cs typeface="Calibri" pitchFamily="34" charset="0"/>
            </a:endParaRPr>
          </a:p>
          <a:p>
            <a:pPr algn="l"/>
            <a:r>
              <a:rPr lang="en-US" sz="3200" b="1" dirty="0">
                <a:solidFill>
                  <a:srgbClr val="000000"/>
                </a:solidFill>
                <a:latin typeface="Calibri" pitchFamily="34" charset="0"/>
                <a:cs typeface="Calibri" pitchFamily="34" charset="0"/>
                <a:hlinkClick r:id="rId4"/>
              </a:rPr>
              <a:t>https://</a:t>
            </a:r>
            <a:r>
              <a:rPr lang="en-US" sz="3200" b="1" dirty="0" smtClean="0">
                <a:solidFill>
                  <a:srgbClr val="000000"/>
                </a:solidFill>
                <a:latin typeface="Calibri" pitchFamily="34" charset="0"/>
                <a:cs typeface="Calibri" pitchFamily="34" charset="0"/>
                <a:hlinkClick r:id="rId4"/>
              </a:rPr>
              <a:t>www.uschamber.com/coronavirus-response-toolkit</a:t>
            </a:r>
            <a:endParaRPr lang="en-US" sz="3200" b="1" dirty="0" smtClean="0">
              <a:solidFill>
                <a:srgbClr val="000000"/>
              </a:solidFill>
              <a:latin typeface="Calibri" pitchFamily="34" charset="0"/>
              <a:cs typeface="Calibri" pitchFamily="34" charset="0"/>
            </a:endParaRP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5105887" y="331270"/>
            <a:ext cx="3488455" cy="1077218"/>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U.S. Chamber of </a:t>
            </a:r>
          </a:p>
          <a:p>
            <a:r>
              <a:rPr lang="en-US" sz="3200" b="1" dirty="0" smtClean="0">
                <a:solidFill>
                  <a:schemeClr val="bg1"/>
                </a:solidFill>
                <a:latin typeface="Helvetica Neue Condensed Black" charset="0"/>
                <a:ea typeface="Helvetica Neue Condensed Black" charset="0"/>
                <a:cs typeface="Helvetica Neue Condensed Black" charset="0"/>
              </a:rPr>
              <a:t>Commerce </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0942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1066800" y="1981200"/>
            <a:ext cx="8305800" cy="1569660"/>
          </a:xfrm>
          <a:prstGeom prst="rect">
            <a:avLst/>
          </a:prstGeom>
          <a:noFill/>
        </p:spPr>
        <p:txBody>
          <a:bodyPr wrap="square" rtlCol="0">
            <a:spAutoFit/>
          </a:bodyPr>
          <a:lstStyle/>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5997871" y="550121"/>
            <a:ext cx="1645002"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ASBDC</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34</a:t>
            </a:fld>
            <a:endParaRPr lang="en-US" dirty="0">
              <a:solidFill>
                <a:schemeClr val="bg1"/>
              </a:solidFill>
            </a:endParaRPr>
          </a:p>
        </p:txBody>
      </p:sp>
      <p:sp>
        <p:nvSpPr>
          <p:cNvPr id="2" name="Rectangle 1"/>
          <p:cNvSpPr>
            <a:spLocks noChangeArrowheads="1"/>
          </p:cNvSpPr>
          <p:nvPr/>
        </p:nvSpPr>
        <p:spPr bwMode="auto">
          <a:xfrm>
            <a:off x="685800" y="3165945"/>
            <a:ext cx="8229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ea typeface="Calibri" panose="020F0502020204030204" pitchFamily="34" charset="0"/>
                <a:hlinkClick r:id="rId3"/>
              </a:rPr>
              <a:t>S</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hlinkClick r:id="rId3"/>
              </a:rPr>
              <a:t>hared documents section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lvl="0" algn="l" eaLnBrk="0" hangingPunct="0"/>
            <a:r>
              <a:rPr lang="en-US" altLang="en-US" dirty="0">
                <a:latin typeface="Arial" panose="020B0604020202020204" pitchFamily="34" charset="0"/>
                <a:hlinkClick r:id="rId4"/>
              </a:rPr>
              <a:t>https://americassbdc.org/coronavirus-information</a:t>
            </a:r>
            <a:r>
              <a:rPr lang="en-US" altLang="en-US" dirty="0" smtClean="0">
                <a:latin typeface="Arial" panose="020B0604020202020204" pitchFamily="34" charset="0"/>
                <a:hlinkClick r:id="rId4"/>
              </a:rPr>
              <a:t>/</a:t>
            </a:r>
            <a:endParaRPr lang="en-US" altLang="en-US" dirty="0" smtClean="0">
              <a:latin typeface="Arial" panose="020B0604020202020204" pitchFamily="34" charset="0"/>
            </a:endParaRPr>
          </a:p>
          <a:p>
            <a:pPr lvl="0" algn="l" eaLnBrk="0" hangingPunct="0"/>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85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1066800" y="1981200"/>
            <a:ext cx="8305800" cy="4031873"/>
          </a:xfrm>
          <a:prstGeom prst="rect">
            <a:avLst/>
          </a:prstGeom>
          <a:noFill/>
        </p:spPr>
        <p:txBody>
          <a:bodyPr wrap="square" rtlCol="0">
            <a:spAutoFit/>
          </a:bodyPr>
          <a:lstStyle/>
          <a:p>
            <a:pPr algn="l">
              <a:buFont typeface="Arial" pitchFamily="34" charset="0"/>
              <a:buChar char="•"/>
            </a:pPr>
            <a:r>
              <a:rPr lang="en-US" sz="3200" b="1" dirty="0" smtClean="0">
                <a:solidFill>
                  <a:srgbClr val="000000"/>
                </a:solidFill>
                <a:latin typeface="Calibri" pitchFamily="34" charset="0"/>
                <a:cs typeface="Calibri" pitchFamily="34" charset="0"/>
              </a:rPr>
              <a:t> Department of Health Guidance</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Association of Commerce and Industry (ACI)  Guidance</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buFont typeface="Arial" pitchFamily="34" charset="0"/>
              <a:buChar char="•"/>
            </a:pPr>
            <a:r>
              <a:rPr lang="en-US" sz="3200" b="1" dirty="0" smtClean="0">
                <a:solidFill>
                  <a:srgbClr val="000000"/>
                </a:solidFill>
                <a:latin typeface="Calibri" pitchFamily="34" charset="0"/>
                <a:cs typeface="Calibri" pitchFamily="34" charset="0"/>
              </a:rPr>
              <a:t>  NMSBDC Website  </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6227101" y="550121"/>
            <a:ext cx="1186543"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State</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351735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490330" y="2133600"/>
            <a:ext cx="8305800" cy="2062103"/>
          </a:xfrm>
          <a:prstGeom prst="rect">
            <a:avLst/>
          </a:prstGeom>
          <a:noFill/>
        </p:spPr>
        <p:txBody>
          <a:bodyPr wrap="square" rtlCol="0">
            <a:spAutoFit/>
          </a:bodyPr>
          <a:lstStyle/>
          <a:p>
            <a:pPr algn="l"/>
            <a:r>
              <a:rPr lang="en-US" sz="3200" b="1" dirty="0" smtClean="0">
                <a:latin typeface="Calibri" pitchFamily="34" charset="0"/>
                <a:cs typeface="Calibri" pitchFamily="34" charset="0"/>
              </a:rPr>
              <a:t>New Mexico Department of Health Guidance at:</a:t>
            </a: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a:p>
            <a:pPr algn="l"/>
            <a:r>
              <a:rPr lang="en-US" sz="3200" b="1" dirty="0">
                <a:solidFill>
                  <a:srgbClr val="000000"/>
                </a:solidFill>
                <a:latin typeface="Calibri" pitchFamily="34" charset="0"/>
                <a:cs typeface="Calibri" pitchFamily="34" charset="0"/>
                <a:hlinkClick r:id="rId3"/>
              </a:rPr>
              <a:t>https://cv.nmhealth.org</a:t>
            </a:r>
            <a:r>
              <a:rPr lang="en-US" sz="3200" b="1" dirty="0" smtClean="0">
                <a:solidFill>
                  <a:srgbClr val="000000"/>
                </a:solidFill>
                <a:latin typeface="Calibri" pitchFamily="34" charset="0"/>
                <a:cs typeface="Calibri" pitchFamily="34" charset="0"/>
                <a:hlinkClick r:id="rId3"/>
              </a:rPr>
              <a:t>/</a:t>
            </a:r>
            <a:r>
              <a:rPr lang="en-US" sz="3200" b="1" dirty="0" smtClean="0">
                <a:solidFill>
                  <a:srgbClr val="000000"/>
                </a:solidFill>
                <a:latin typeface="Calibri" pitchFamily="34" charset="0"/>
                <a:cs typeface="Calibri" pitchFamily="34" charset="0"/>
              </a:rPr>
              <a:t> </a:t>
            </a:r>
          </a:p>
        </p:txBody>
      </p:sp>
      <p:sp>
        <p:nvSpPr>
          <p:cNvPr id="6" name="TextBox 5"/>
          <p:cNvSpPr txBox="1"/>
          <p:nvPr/>
        </p:nvSpPr>
        <p:spPr>
          <a:xfrm>
            <a:off x="6102068" y="550121"/>
            <a:ext cx="1436612"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Health</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162145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1066800" y="1981200"/>
            <a:ext cx="8305800" cy="3046988"/>
          </a:xfrm>
          <a:prstGeom prst="rect">
            <a:avLst/>
          </a:prstGeom>
          <a:noFill/>
        </p:spPr>
        <p:txBody>
          <a:bodyPr wrap="square" rtlCol="0">
            <a:spAutoFit/>
          </a:bodyPr>
          <a:lstStyle/>
          <a:p>
            <a:pPr algn="l"/>
            <a:r>
              <a:rPr lang="en-US" sz="3200" b="1" dirty="0" smtClean="0">
                <a:latin typeface="Calibri" pitchFamily="34" charset="0"/>
                <a:cs typeface="Calibri" pitchFamily="34" charset="0"/>
              </a:rPr>
              <a:t>New Mexico Association of Commerce and Industry Coronavirus Guidance at:</a:t>
            </a:r>
          </a:p>
          <a:p>
            <a:pPr algn="l"/>
            <a:endParaRPr lang="en-US" sz="3200" b="1" dirty="0">
              <a:solidFill>
                <a:srgbClr val="000000"/>
              </a:solidFill>
              <a:latin typeface="Calibri" pitchFamily="34" charset="0"/>
              <a:cs typeface="Calibri" pitchFamily="34" charset="0"/>
            </a:endParaRPr>
          </a:p>
          <a:p>
            <a:pPr algn="l"/>
            <a:r>
              <a:rPr lang="en-US" sz="3200" b="1" dirty="0">
                <a:solidFill>
                  <a:srgbClr val="000000"/>
                </a:solidFill>
                <a:latin typeface="Calibri" pitchFamily="34" charset="0"/>
                <a:cs typeface="Calibri" pitchFamily="34" charset="0"/>
                <a:hlinkClick r:id="rId3"/>
              </a:rPr>
              <a:t>http://</a:t>
            </a:r>
            <a:r>
              <a:rPr lang="en-US" sz="3200" b="1" dirty="0" smtClean="0">
                <a:solidFill>
                  <a:srgbClr val="000000"/>
                </a:solidFill>
                <a:latin typeface="Calibri" pitchFamily="34" charset="0"/>
                <a:cs typeface="Calibri" pitchFamily="34" charset="0"/>
                <a:hlinkClick r:id="rId3"/>
              </a:rPr>
              <a:t>nmaci.org/combating-the-coronavirus.aspx</a:t>
            </a: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6374578" y="550121"/>
            <a:ext cx="891591"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ACI</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5412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5" name="TextBox 4"/>
          <p:cNvSpPr txBox="1"/>
          <p:nvPr/>
        </p:nvSpPr>
        <p:spPr>
          <a:xfrm>
            <a:off x="1066800" y="1981200"/>
            <a:ext cx="8305800" cy="2554545"/>
          </a:xfrm>
          <a:prstGeom prst="rect">
            <a:avLst/>
          </a:prstGeom>
          <a:noFill/>
        </p:spPr>
        <p:txBody>
          <a:bodyPr wrap="square" rtlCol="0">
            <a:spAutoFit/>
          </a:bodyPr>
          <a:lstStyle/>
          <a:p>
            <a:pPr algn="l"/>
            <a:r>
              <a:rPr lang="en-US" sz="3200" b="1" dirty="0" smtClean="0">
                <a:solidFill>
                  <a:srgbClr val="000000"/>
                </a:solidFill>
                <a:latin typeface="Calibri" pitchFamily="34" charset="0"/>
                <a:cs typeface="Calibri" pitchFamily="34" charset="0"/>
              </a:rPr>
              <a:t>Our Website:  </a:t>
            </a:r>
          </a:p>
          <a:p>
            <a:pPr algn="l">
              <a:buFont typeface="Arial" pitchFamily="34" charset="0"/>
              <a:buChar char="•"/>
            </a:pPr>
            <a:endParaRPr lang="en-US" sz="3200" b="1" dirty="0">
              <a:solidFill>
                <a:srgbClr val="000000"/>
              </a:solidFill>
              <a:latin typeface="Calibri" pitchFamily="34" charset="0"/>
              <a:cs typeface="Calibri" pitchFamily="34" charset="0"/>
            </a:endParaRPr>
          </a:p>
          <a:p>
            <a:pPr algn="l"/>
            <a:r>
              <a:rPr lang="en-US" sz="3200" b="1" dirty="0">
                <a:solidFill>
                  <a:srgbClr val="000000"/>
                </a:solidFill>
                <a:latin typeface="Calibri" pitchFamily="34" charset="0"/>
                <a:cs typeface="Calibri" pitchFamily="34" charset="0"/>
                <a:hlinkClick r:id="rId3"/>
              </a:rPr>
              <a:t>http://</a:t>
            </a:r>
            <a:r>
              <a:rPr lang="en-US" sz="3200" b="1" dirty="0" smtClean="0">
                <a:solidFill>
                  <a:srgbClr val="000000"/>
                </a:solidFill>
                <a:latin typeface="Calibri" pitchFamily="34" charset="0"/>
                <a:cs typeface="Calibri" pitchFamily="34" charset="0"/>
                <a:hlinkClick r:id="rId3"/>
              </a:rPr>
              <a:t>www.nmsbdc.org</a:t>
            </a:r>
            <a:r>
              <a:rPr lang="en-US" sz="3200" b="1" dirty="0" smtClean="0">
                <a:solidFill>
                  <a:srgbClr val="000000"/>
                </a:solidFill>
                <a:latin typeface="Calibri" pitchFamily="34" charset="0"/>
                <a:cs typeface="Calibri" pitchFamily="34" charset="0"/>
              </a:rPr>
              <a:t> </a:t>
            </a:r>
          </a:p>
          <a:p>
            <a:pPr algn="l">
              <a:buFont typeface="Arial" pitchFamily="34" charset="0"/>
              <a:buChar char="•"/>
            </a:pPr>
            <a:endParaRPr lang="en-US" sz="3200" b="1" dirty="0" smtClean="0">
              <a:solidFill>
                <a:srgbClr val="000000"/>
              </a:solidFill>
              <a:latin typeface="Calibri" pitchFamily="34" charset="0"/>
              <a:cs typeface="Calibri" pitchFamily="34" charset="0"/>
            </a:endParaRPr>
          </a:p>
          <a:p>
            <a:pPr algn="l"/>
            <a:endParaRPr lang="en-US" sz="3200" b="1" dirty="0" smtClean="0">
              <a:solidFill>
                <a:srgbClr val="000000"/>
              </a:solidFill>
              <a:latin typeface="Calibri" pitchFamily="34" charset="0"/>
              <a:cs typeface="Calibri" pitchFamily="34" charset="0"/>
            </a:endParaRPr>
          </a:p>
        </p:txBody>
      </p:sp>
      <p:sp>
        <p:nvSpPr>
          <p:cNvPr id="6" name="TextBox 5"/>
          <p:cNvSpPr txBox="1"/>
          <p:nvPr/>
        </p:nvSpPr>
        <p:spPr>
          <a:xfrm>
            <a:off x="4988497" y="550121"/>
            <a:ext cx="3663760"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NMSBDC Website</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323401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282137" y="550121"/>
            <a:ext cx="3076483"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Disaster Guide</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39</a:t>
            </a:fld>
            <a:endParaRPr lang="en-US" dirty="0">
              <a:solidFill>
                <a:schemeClr val="bg1"/>
              </a:solidFill>
            </a:endParaRPr>
          </a:p>
        </p:txBody>
      </p:sp>
      <p:sp>
        <p:nvSpPr>
          <p:cNvPr id="2" name="Rectangle 1"/>
          <p:cNvSpPr/>
          <p:nvPr/>
        </p:nvSpPr>
        <p:spPr>
          <a:xfrm>
            <a:off x="468363" y="2526705"/>
            <a:ext cx="7890257" cy="4401205"/>
          </a:xfrm>
          <a:prstGeom prst="rect">
            <a:avLst/>
          </a:prstGeom>
        </p:spPr>
        <p:txBody>
          <a:bodyPr wrap="square">
            <a:spAutoFit/>
          </a:bodyPr>
          <a:lstStyle/>
          <a:p>
            <a:pPr marL="342900" indent="-342900" algn="l">
              <a:buFont typeface="Wingdings" panose="05000000000000000000" pitchFamily="2" charset="2"/>
              <a:buChar char="Ø"/>
            </a:pPr>
            <a:r>
              <a:rPr lang="en-US" sz="2800" dirty="0">
                <a:hlinkClick r:id="rId3"/>
              </a:rPr>
              <a:t>http://www.nmsbdc.org/</a:t>
            </a:r>
            <a:endParaRPr lang="en-US" sz="2800" dirty="0"/>
          </a:p>
          <a:p>
            <a:pPr marL="342900" indent="-342900" algn="l">
              <a:buFont typeface="Wingdings" panose="05000000000000000000" pitchFamily="2" charset="2"/>
              <a:buChar char="Ø"/>
            </a:pPr>
            <a:r>
              <a:rPr lang="en-US" sz="2800" dirty="0"/>
              <a:t>SBA Resource Partner Disaster Response Team prepared the Guide for businesses</a:t>
            </a:r>
          </a:p>
          <a:p>
            <a:pPr marL="800100" lvl="1" indent="-342900" algn="l">
              <a:buFont typeface="Wingdings" panose="05000000000000000000" pitchFamily="2" charset="2"/>
              <a:buChar char="Ø"/>
            </a:pPr>
            <a:r>
              <a:rPr lang="en-US" sz="2800" dirty="0"/>
              <a:t>SBA, NMSBDC, SCORE, WESST, VBOC, NMEM, NM Counties</a:t>
            </a:r>
          </a:p>
          <a:p>
            <a:pPr marL="342900" indent="-342900" algn="l">
              <a:buFont typeface="Wingdings" panose="05000000000000000000" pitchFamily="2" charset="2"/>
              <a:buChar char="Ø"/>
            </a:pPr>
            <a:r>
              <a:rPr lang="en-US" sz="2800" dirty="0"/>
              <a:t>A comprehensive planning document to prepare for any type of disaster</a:t>
            </a:r>
          </a:p>
          <a:p>
            <a:pPr marL="342900" indent="-342900" algn="l">
              <a:buFont typeface="Wingdings" panose="05000000000000000000" pitchFamily="2" charset="2"/>
              <a:buChar char="Ø"/>
            </a:pPr>
            <a:r>
              <a:rPr lang="en-US" sz="2800" dirty="0"/>
              <a:t>Fillable PDF forms</a:t>
            </a:r>
          </a:p>
          <a:p>
            <a:pPr marL="342900" indent="-342900" algn="l">
              <a:buFont typeface="Wingdings" panose="05000000000000000000" pitchFamily="2" charset="2"/>
              <a:buChar char="Ø"/>
            </a:pPr>
            <a:r>
              <a:rPr lang="en-US" sz="2800" dirty="0"/>
              <a:t>Takes into account most areas needed for response and recovery</a:t>
            </a:r>
          </a:p>
        </p:txBody>
      </p:sp>
      <p:sp>
        <p:nvSpPr>
          <p:cNvPr id="4" name="Rectangle 3"/>
          <p:cNvSpPr/>
          <p:nvPr/>
        </p:nvSpPr>
        <p:spPr>
          <a:xfrm>
            <a:off x="1219200" y="1463173"/>
            <a:ext cx="7924800" cy="954107"/>
          </a:xfrm>
          <a:prstGeom prst="rect">
            <a:avLst/>
          </a:prstGeom>
        </p:spPr>
        <p:txBody>
          <a:bodyPr wrap="square">
            <a:spAutoFit/>
          </a:bodyPr>
          <a:lstStyle/>
          <a:p>
            <a:r>
              <a:rPr lang="en-US" sz="2800" dirty="0">
                <a:solidFill>
                  <a:srgbClr val="002060"/>
                </a:solidFill>
              </a:rPr>
              <a:t>SBA Resource Partners Disaster Preparedness, Response and Recovery Guide</a:t>
            </a:r>
            <a:endParaRPr lang="en-US" sz="2800" dirty="0"/>
          </a:p>
        </p:txBody>
      </p:sp>
    </p:spTree>
    <p:extLst>
      <p:ext uri="{BB962C8B-B14F-4D97-AF65-F5344CB8AC3E}">
        <p14:creationId xmlns:p14="http://schemas.microsoft.com/office/powerpoint/2010/main" val="173702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3962399" y="286764"/>
            <a:ext cx="5181601" cy="1441625"/>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4953000" y="286764"/>
            <a:ext cx="3387016" cy="1569660"/>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Federal – SBA </a:t>
            </a:r>
            <a:endPar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Declared </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Disaster </a:t>
            </a:r>
            <a:endPar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Assistance</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a:t>
            </a:fld>
            <a:endParaRPr lang="en-US" dirty="0">
              <a:solidFill>
                <a:schemeClr val="bg1"/>
              </a:solidFill>
            </a:endParaRPr>
          </a:p>
        </p:txBody>
      </p:sp>
      <p:sp>
        <p:nvSpPr>
          <p:cNvPr id="2" name="Rectangle 1"/>
          <p:cNvSpPr/>
          <p:nvPr/>
        </p:nvSpPr>
        <p:spPr>
          <a:xfrm>
            <a:off x="761999" y="1856055"/>
            <a:ext cx="8206703" cy="2677656"/>
          </a:xfrm>
          <a:prstGeom prst="rect">
            <a:avLst/>
          </a:prstGeom>
        </p:spPr>
        <p:txBody>
          <a:bodyPr wrap="square">
            <a:spAutoFit/>
          </a:bodyPr>
          <a:lstStyle/>
          <a:p>
            <a:pPr algn="l"/>
            <a:endParaRPr lang="en-US" sz="2800" dirty="0">
              <a:solidFill>
                <a:srgbClr val="002060"/>
              </a:solidFill>
              <a:latin typeface="Source Sans Pro"/>
            </a:endParaRPr>
          </a:p>
          <a:p>
            <a:pPr algn="l"/>
            <a:endParaRPr lang="en-US" sz="2800" b="1" dirty="0">
              <a:solidFill>
                <a:srgbClr val="002E6D"/>
              </a:solidFill>
              <a:latin typeface="Source Sans Pro"/>
              <a:hlinkClick r:id="rId3"/>
            </a:endParaRPr>
          </a:p>
          <a:p>
            <a:pPr algn="l"/>
            <a:r>
              <a:rPr lang="en-US" sz="2800" dirty="0">
                <a:solidFill>
                  <a:srgbClr val="002E6D"/>
                </a:solidFill>
                <a:latin typeface="Source Sans Pro"/>
                <a:hlinkClick r:id="rId4"/>
              </a:rPr>
              <a:t>Coronavirus (COVID-19): Small Business Guidance &amp; Loan Resources</a:t>
            </a:r>
            <a:endParaRPr lang="en-US" sz="2800" dirty="0">
              <a:solidFill>
                <a:srgbClr val="002E6D"/>
              </a:solidFill>
              <a:latin typeface="Source Sans Pro"/>
              <a:hlinkClick r:id="rId3"/>
            </a:endParaRPr>
          </a:p>
          <a:p>
            <a:pPr algn="l"/>
            <a:r>
              <a:rPr lang="en-US" sz="2800" dirty="0">
                <a:hlinkClick r:id="rId3"/>
              </a:rPr>
              <a:t> </a:t>
            </a:r>
            <a:endParaRPr lang="en-US" sz="2800" dirty="0"/>
          </a:p>
          <a:p>
            <a:pPr algn="l"/>
            <a:r>
              <a:rPr lang="en-US" sz="2800" dirty="0" smtClean="0">
                <a:solidFill>
                  <a:srgbClr val="0A3072"/>
                </a:solidFill>
                <a:latin typeface="Source Sans Pro"/>
              </a:rPr>
              <a:t>SBA </a:t>
            </a:r>
            <a:r>
              <a:rPr lang="en-US" sz="2800" dirty="0">
                <a:solidFill>
                  <a:srgbClr val="0A3072"/>
                </a:solidFill>
                <a:latin typeface="Source Sans Pro"/>
              </a:rPr>
              <a:t>p</a:t>
            </a:r>
            <a:r>
              <a:rPr lang="en-US" sz="2800" dirty="0" smtClean="0">
                <a:solidFill>
                  <a:srgbClr val="0A3072"/>
                </a:solidFill>
                <a:latin typeface="Source Sans Pro"/>
              </a:rPr>
              <a:t>resentation slides 3-11</a:t>
            </a:r>
            <a:endParaRPr lang="en-US" sz="2800" dirty="0">
              <a:solidFill>
                <a:srgbClr val="0A3072"/>
              </a:solidFill>
              <a:latin typeface="Source Sans Pro"/>
            </a:endParaRPr>
          </a:p>
        </p:txBody>
      </p:sp>
    </p:spTree>
    <p:extLst>
      <p:ext uri="{BB962C8B-B14F-4D97-AF65-F5344CB8AC3E}">
        <p14:creationId xmlns:p14="http://schemas.microsoft.com/office/powerpoint/2010/main" val="22204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326212" y="331270"/>
            <a:ext cx="2988319" cy="1077218"/>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U.S. Chamber </a:t>
            </a:r>
          </a:p>
          <a:p>
            <a:r>
              <a:rPr lang="en-US" sz="3200" b="1" dirty="0" smtClean="0">
                <a:solidFill>
                  <a:schemeClr val="bg1"/>
                </a:solidFill>
                <a:latin typeface="Helvetica Neue Condensed Black" charset="0"/>
                <a:ea typeface="Helvetica Neue Condensed Black" charset="0"/>
                <a:cs typeface="Helvetica Neue Condensed Black" charset="0"/>
              </a:rPr>
              <a:t>of Commerce</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40</a:t>
            </a:fld>
            <a:endParaRPr lang="en-US" dirty="0">
              <a:solidFill>
                <a:schemeClr val="bg1"/>
              </a:solidFill>
            </a:endParaRPr>
          </a:p>
        </p:txBody>
      </p:sp>
      <p:sp>
        <p:nvSpPr>
          <p:cNvPr id="2" name="Rectangle 1"/>
          <p:cNvSpPr/>
          <p:nvPr/>
        </p:nvSpPr>
        <p:spPr>
          <a:xfrm>
            <a:off x="554549" y="1981200"/>
            <a:ext cx="4800600" cy="4524315"/>
          </a:xfrm>
          <a:prstGeom prst="rect">
            <a:avLst/>
          </a:prstGeom>
        </p:spPr>
        <p:txBody>
          <a:bodyPr wrap="square">
            <a:spAutoFit/>
          </a:bodyPr>
          <a:lstStyle/>
          <a:p>
            <a:pPr marL="457200" indent="-457200" algn="l">
              <a:buFont typeface="Wingdings" panose="05000000000000000000" pitchFamily="2" charset="2"/>
              <a:buChar char="Ø"/>
            </a:pPr>
            <a:r>
              <a:rPr lang="en-US" dirty="0">
                <a:hlinkClick r:id="rId3"/>
              </a:rPr>
              <a:t>https://www.uschamberfoundation.org/resilience-box</a:t>
            </a:r>
            <a:endParaRPr lang="en-US" dirty="0"/>
          </a:p>
          <a:p>
            <a:pPr algn="l"/>
            <a:r>
              <a:rPr lang="en-US" dirty="0"/>
              <a:t>Based on best practices on business resilience</a:t>
            </a:r>
          </a:p>
          <a:p>
            <a:pPr marL="342900" indent="-342900" algn="l">
              <a:buFont typeface="Wingdings" panose="05000000000000000000" pitchFamily="2" charset="2"/>
              <a:buChar char="Ø"/>
            </a:pPr>
            <a:r>
              <a:rPr lang="en-US" dirty="0"/>
              <a:t>These resources will guide companies toward addressing preparedness issues while building in flexibility to handle potential business interruptions</a:t>
            </a:r>
          </a:p>
          <a:p>
            <a:pPr marL="342900" indent="-342900" algn="l">
              <a:buFont typeface="Wingdings" panose="05000000000000000000" pitchFamily="2" charset="2"/>
              <a:buChar char="Ø"/>
            </a:pPr>
            <a:r>
              <a:rPr lang="en-US" dirty="0"/>
              <a:t>Includes Business Preparedness Checklist</a:t>
            </a:r>
          </a:p>
          <a:p>
            <a:pPr marL="342900" indent="-342900" algn="l">
              <a:buFont typeface="Wingdings" panose="05000000000000000000" pitchFamily="2" charset="2"/>
              <a:buChar char="Ø"/>
            </a:pPr>
            <a:r>
              <a:rPr lang="en-US" dirty="0"/>
              <a:t>Top 20 Tips for Preparedness</a:t>
            </a:r>
          </a:p>
        </p:txBody>
      </p:sp>
      <p:pic>
        <p:nvPicPr>
          <p:cNvPr id="9" name="Picture 2" descr="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222517"/>
            <a:ext cx="2886075"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3230" y="33127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609664" y="550121"/>
            <a:ext cx="2421433"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Top 20 Tips</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41</a:t>
            </a:fld>
            <a:endParaRPr lang="en-US" dirty="0">
              <a:solidFill>
                <a:schemeClr val="bg1"/>
              </a:solidFill>
            </a:endParaRPr>
          </a:p>
        </p:txBody>
      </p:sp>
      <p:sp>
        <p:nvSpPr>
          <p:cNvPr id="2" name="Rectangle 1"/>
          <p:cNvSpPr/>
          <p:nvPr/>
        </p:nvSpPr>
        <p:spPr>
          <a:xfrm>
            <a:off x="152400" y="2229941"/>
            <a:ext cx="4572000" cy="4154984"/>
          </a:xfrm>
          <a:prstGeom prst="rect">
            <a:avLst/>
          </a:prstGeom>
        </p:spPr>
        <p:txBody>
          <a:bodyPr>
            <a:spAutoFit/>
          </a:bodyPr>
          <a:lstStyle/>
          <a:p>
            <a:pPr marL="342900" indent="-342900" algn="l">
              <a:buFont typeface="Wingdings" panose="05000000000000000000" pitchFamily="2" charset="2"/>
              <a:buChar char="Ø"/>
            </a:pPr>
            <a:r>
              <a:rPr lang="en-US" dirty="0"/>
              <a:t>Build a Team to create plan</a:t>
            </a:r>
          </a:p>
          <a:p>
            <a:pPr marL="342900" indent="-342900" algn="l">
              <a:buFont typeface="Wingdings" panose="05000000000000000000" pitchFamily="2" charset="2"/>
              <a:buChar char="Ø"/>
            </a:pPr>
            <a:r>
              <a:rPr lang="en-US" dirty="0"/>
              <a:t>Get top level buy in</a:t>
            </a:r>
          </a:p>
          <a:p>
            <a:pPr marL="342900" indent="-342900" algn="l">
              <a:buFont typeface="Wingdings" panose="05000000000000000000" pitchFamily="2" charset="2"/>
              <a:buChar char="Ø"/>
            </a:pPr>
            <a:r>
              <a:rPr lang="en-US" dirty="0"/>
              <a:t>Keep Disaster Plan simple</a:t>
            </a:r>
          </a:p>
          <a:p>
            <a:pPr marL="342900" indent="-342900" algn="l">
              <a:buFont typeface="Wingdings" panose="05000000000000000000" pitchFamily="2" charset="2"/>
              <a:buChar char="Ø"/>
            </a:pPr>
            <a:r>
              <a:rPr lang="en-US" dirty="0"/>
              <a:t>Gather critical documents and information to make decisions</a:t>
            </a:r>
          </a:p>
          <a:p>
            <a:pPr marL="342900" indent="-342900" algn="l">
              <a:buFont typeface="Wingdings" panose="05000000000000000000" pitchFamily="2" charset="2"/>
              <a:buChar char="Ø"/>
            </a:pPr>
            <a:r>
              <a:rPr lang="en-US" dirty="0"/>
              <a:t>Identify and then prioritize critical operations and processes</a:t>
            </a:r>
          </a:p>
          <a:p>
            <a:pPr marL="342900" indent="-342900" algn="l">
              <a:buFont typeface="Wingdings" panose="05000000000000000000" pitchFamily="2" charset="2"/>
              <a:buChar char="Ø"/>
            </a:pPr>
            <a:r>
              <a:rPr lang="en-US" dirty="0"/>
              <a:t>Identify your hazards, the potential disruptions to your operations</a:t>
            </a:r>
          </a:p>
        </p:txBody>
      </p:sp>
      <p:sp>
        <p:nvSpPr>
          <p:cNvPr id="4" name="Rectangle 3"/>
          <p:cNvSpPr/>
          <p:nvPr/>
        </p:nvSpPr>
        <p:spPr>
          <a:xfrm>
            <a:off x="4646124" y="2229941"/>
            <a:ext cx="4572000" cy="4524315"/>
          </a:xfrm>
          <a:prstGeom prst="rect">
            <a:avLst/>
          </a:prstGeom>
        </p:spPr>
        <p:txBody>
          <a:bodyPr>
            <a:spAutoFit/>
          </a:bodyPr>
          <a:lstStyle/>
          <a:p>
            <a:pPr marL="342900" indent="-342900" algn="l">
              <a:buFont typeface="Wingdings" panose="05000000000000000000" pitchFamily="2" charset="2"/>
              <a:buChar char="Ø"/>
            </a:pPr>
            <a:r>
              <a:rPr lang="en-US" dirty="0"/>
              <a:t>Build your plan and create a “grab and go” case</a:t>
            </a:r>
          </a:p>
          <a:p>
            <a:pPr marL="342900" indent="-342900" algn="l">
              <a:buFont typeface="Wingdings" panose="05000000000000000000" pitchFamily="2" charset="2"/>
              <a:buChar char="Ø"/>
            </a:pPr>
            <a:r>
              <a:rPr lang="en-US" dirty="0"/>
              <a:t>Stockpile essential emergency supplies</a:t>
            </a:r>
          </a:p>
          <a:p>
            <a:pPr marL="342900" indent="-342900" algn="l">
              <a:buFont typeface="Wingdings" panose="05000000000000000000" pitchFamily="2" charset="2"/>
              <a:buChar char="Ø"/>
            </a:pPr>
            <a:r>
              <a:rPr lang="en-US" dirty="0"/>
              <a:t>Maintain Contact lists – Update emergency lists for your employees, vendors, suppliers, and key contacts </a:t>
            </a:r>
          </a:p>
          <a:p>
            <a:pPr marL="342900" indent="-342900" algn="l">
              <a:buFont typeface="Wingdings" panose="05000000000000000000" pitchFamily="2" charset="2"/>
              <a:buChar char="Ø"/>
            </a:pPr>
            <a:r>
              <a:rPr lang="en-US" dirty="0"/>
              <a:t>Recruit employee volunteers to become trained </a:t>
            </a:r>
            <a:endParaRPr lang="en-US" dirty="0" smtClean="0"/>
          </a:p>
          <a:p>
            <a:pPr algn="l"/>
            <a:r>
              <a:rPr lang="en-US" dirty="0" smtClean="0"/>
              <a:t>    emergency </a:t>
            </a:r>
          </a:p>
          <a:p>
            <a:pPr algn="l"/>
            <a:r>
              <a:rPr lang="en-US" dirty="0" smtClean="0"/>
              <a:t>    responders</a:t>
            </a:r>
            <a:endParaRPr lang="en-US" dirty="0"/>
          </a:p>
        </p:txBody>
      </p:sp>
    </p:spTree>
    <p:extLst>
      <p:ext uri="{BB962C8B-B14F-4D97-AF65-F5344CB8AC3E}">
        <p14:creationId xmlns:p14="http://schemas.microsoft.com/office/powerpoint/2010/main" val="42109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940E3F8-93A9-487A-908F-62A227F03060}"/>
              </a:ext>
            </a:extLst>
          </p:cNvPr>
          <p:cNvSpPr/>
          <p:nvPr/>
        </p:nvSpPr>
        <p:spPr>
          <a:xfrm>
            <a:off x="4648200" y="30480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solidFill>
                <a:srgbClr val="2C8698"/>
              </a:solidFill>
              <a:latin typeface="Bebas Neue" panose="020B0606020202050201" pitchFamily="34" charset="-94"/>
            </a:endParaRPr>
          </a:p>
        </p:txBody>
      </p:sp>
      <p:sp>
        <p:nvSpPr>
          <p:cNvPr id="6" name="TextBox 5"/>
          <p:cNvSpPr txBox="1"/>
          <p:nvPr/>
        </p:nvSpPr>
        <p:spPr>
          <a:xfrm>
            <a:off x="5313911" y="550121"/>
            <a:ext cx="3012941" cy="584775"/>
          </a:xfrm>
          <a:prstGeom prst="rect">
            <a:avLst/>
          </a:prstGeom>
          <a:noFill/>
        </p:spPr>
        <p:txBody>
          <a:bodyPr wrap="none" rtlCol="0">
            <a:spAutoFit/>
          </a:bodyPr>
          <a:lstStyle/>
          <a:p>
            <a:r>
              <a:rPr lang="en-US" sz="3200" b="1" dirty="0" smtClean="0">
                <a:solidFill>
                  <a:schemeClr val="bg1"/>
                </a:solidFill>
                <a:latin typeface="Helvetica Neue Condensed Black" charset="0"/>
                <a:ea typeface="Helvetica Neue Condensed Black" charset="0"/>
                <a:cs typeface="Helvetica Neue Condensed Black" charset="0"/>
              </a:rPr>
              <a:t>Top 20 Tips - 2</a:t>
            </a:r>
            <a:endParaRPr lang="en-US" sz="3200" b="1" dirty="0">
              <a:solidFill>
                <a:schemeClr val="bg1"/>
              </a:solidFill>
              <a:latin typeface="Helvetica Neue Condensed Black" charset="0"/>
              <a:ea typeface="Helvetica Neue Condensed Black" charset="0"/>
              <a:cs typeface="Helvetica Neue Condensed Black" charset="0"/>
            </a:endParaRP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42</a:t>
            </a:fld>
            <a:endParaRPr lang="en-US" dirty="0">
              <a:solidFill>
                <a:schemeClr val="bg1"/>
              </a:solidFill>
            </a:endParaRPr>
          </a:p>
        </p:txBody>
      </p:sp>
      <p:sp>
        <p:nvSpPr>
          <p:cNvPr id="2" name="Rectangle 1"/>
          <p:cNvSpPr/>
          <p:nvPr/>
        </p:nvSpPr>
        <p:spPr>
          <a:xfrm>
            <a:off x="609600" y="1672943"/>
            <a:ext cx="4572000" cy="5262979"/>
          </a:xfrm>
          <a:prstGeom prst="rect">
            <a:avLst/>
          </a:prstGeom>
        </p:spPr>
        <p:txBody>
          <a:bodyPr>
            <a:spAutoFit/>
          </a:bodyPr>
          <a:lstStyle/>
          <a:p>
            <a:pPr marL="342900" indent="-342900" algn="l">
              <a:buFont typeface="Wingdings" panose="05000000000000000000" pitchFamily="2" charset="2"/>
              <a:buChar char="Ø"/>
            </a:pPr>
            <a:r>
              <a:rPr lang="en-US" dirty="0"/>
              <a:t>Take the message home: Develop a prepared workforce – business readiness doesn’t end at work</a:t>
            </a:r>
          </a:p>
          <a:p>
            <a:pPr marL="342900" indent="-342900" algn="l">
              <a:buFont typeface="Wingdings" panose="05000000000000000000" pitchFamily="2" charset="2"/>
              <a:buChar char="Ø"/>
            </a:pPr>
            <a:r>
              <a:rPr lang="en-US" dirty="0"/>
              <a:t>Back up and protect your vital records and data</a:t>
            </a:r>
          </a:p>
          <a:p>
            <a:pPr marL="342900" indent="-342900" algn="l">
              <a:buFont typeface="Wingdings" panose="05000000000000000000" pitchFamily="2" charset="2"/>
              <a:buChar char="Ø"/>
            </a:pPr>
            <a:r>
              <a:rPr lang="en-US" dirty="0"/>
              <a:t>Take action to mitigate potential impacts to your equipment, buildings, and facilities</a:t>
            </a:r>
          </a:p>
          <a:p>
            <a:pPr marL="342900" indent="-342900" algn="l">
              <a:buFont typeface="Wingdings" panose="05000000000000000000" pitchFamily="2" charset="2"/>
              <a:buChar char="Ø"/>
            </a:pPr>
            <a:r>
              <a:rPr lang="en-US" dirty="0"/>
              <a:t>Cultivate Partnerships</a:t>
            </a:r>
          </a:p>
          <a:p>
            <a:pPr marL="342900" indent="-342900" algn="l">
              <a:buFont typeface="Wingdings" panose="05000000000000000000" pitchFamily="2" charset="2"/>
              <a:buChar char="Ø"/>
            </a:pPr>
            <a:r>
              <a:rPr lang="en-US" dirty="0"/>
              <a:t>Protect your inventory and storage before it is lost to the disaster and you </a:t>
            </a:r>
            <a:r>
              <a:rPr lang="en-US" dirty="0" smtClean="0"/>
              <a:t>have</a:t>
            </a:r>
            <a:endParaRPr lang="en-US" dirty="0"/>
          </a:p>
        </p:txBody>
      </p:sp>
      <p:sp>
        <p:nvSpPr>
          <p:cNvPr id="4" name="Rectangle 3"/>
          <p:cNvSpPr/>
          <p:nvPr/>
        </p:nvSpPr>
        <p:spPr>
          <a:xfrm>
            <a:off x="4965539" y="1661368"/>
            <a:ext cx="4178461" cy="4893647"/>
          </a:xfrm>
          <a:prstGeom prst="rect">
            <a:avLst/>
          </a:prstGeom>
        </p:spPr>
        <p:txBody>
          <a:bodyPr wrap="square">
            <a:spAutoFit/>
          </a:bodyPr>
          <a:lstStyle/>
          <a:p>
            <a:pPr algn="l"/>
            <a:r>
              <a:rPr lang="en-US" dirty="0" smtClean="0"/>
              <a:t>    nothing </a:t>
            </a:r>
            <a:r>
              <a:rPr lang="en-US" dirty="0"/>
              <a:t>to </a:t>
            </a:r>
            <a:r>
              <a:rPr lang="en-US" dirty="0" smtClean="0"/>
              <a:t>sell</a:t>
            </a:r>
          </a:p>
          <a:p>
            <a:pPr marL="342900" indent="-342900" algn="l">
              <a:buFont typeface="Wingdings" panose="05000000000000000000" pitchFamily="2" charset="2"/>
              <a:buChar char="Ø"/>
            </a:pPr>
            <a:r>
              <a:rPr lang="en-US" dirty="0" smtClean="0"/>
              <a:t>Establish </a:t>
            </a:r>
            <a:r>
              <a:rPr lang="en-US" dirty="0"/>
              <a:t>and maintain communication in a crisis to ensure that your employees, suppliers, customers, and </a:t>
            </a:r>
            <a:r>
              <a:rPr lang="en-US" dirty="0" smtClean="0"/>
              <a:t>the</a:t>
            </a:r>
          </a:p>
          <a:p>
            <a:pPr algn="l"/>
            <a:r>
              <a:rPr lang="en-US" dirty="0"/>
              <a:t> </a:t>
            </a:r>
            <a:r>
              <a:rPr lang="en-US" dirty="0" smtClean="0"/>
              <a:t>   public </a:t>
            </a:r>
            <a:r>
              <a:rPr lang="en-US" dirty="0"/>
              <a:t>are getting </a:t>
            </a:r>
            <a:r>
              <a:rPr lang="en-US" dirty="0" smtClean="0"/>
              <a:t>the</a:t>
            </a:r>
          </a:p>
          <a:p>
            <a:pPr algn="l"/>
            <a:r>
              <a:rPr lang="en-US" dirty="0" smtClean="0"/>
              <a:t>    facts </a:t>
            </a:r>
            <a:r>
              <a:rPr lang="en-US" dirty="0"/>
              <a:t>directly from you</a:t>
            </a:r>
          </a:p>
          <a:p>
            <a:pPr marL="342900" indent="-342900" algn="l">
              <a:buFont typeface="Wingdings" panose="05000000000000000000" pitchFamily="2" charset="2"/>
              <a:buChar char="Ø"/>
            </a:pPr>
            <a:r>
              <a:rPr lang="en-US" dirty="0"/>
              <a:t>Exercise and test your plan</a:t>
            </a:r>
          </a:p>
          <a:p>
            <a:pPr marL="342900" indent="-342900" algn="l">
              <a:buFont typeface="Wingdings" panose="05000000000000000000" pitchFamily="2" charset="2"/>
              <a:buChar char="Ø"/>
            </a:pPr>
            <a:r>
              <a:rPr lang="en-US" dirty="0"/>
              <a:t>Keep your plan updated</a:t>
            </a:r>
          </a:p>
          <a:p>
            <a:pPr marL="342900" indent="-342900" algn="l">
              <a:buFont typeface="Wingdings" panose="05000000000000000000" pitchFamily="2" charset="2"/>
              <a:buChar char="Ø"/>
            </a:pPr>
            <a:r>
              <a:rPr lang="en-US" dirty="0"/>
              <a:t>Implement the plan</a:t>
            </a:r>
          </a:p>
          <a:p>
            <a:pPr marL="342900" indent="-342900" algn="l">
              <a:buFont typeface="Wingdings" panose="05000000000000000000" pitchFamily="2" charset="2"/>
              <a:buChar char="Ø"/>
            </a:pPr>
            <a:r>
              <a:rPr lang="en-US" dirty="0"/>
              <a:t>Connect with the local economy</a:t>
            </a:r>
          </a:p>
        </p:txBody>
      </p:sp>
    </p:spTree>
    <p:extLst>
      <p:ext uri="{BB962C8B-B14F-4D97-AF65-F5344CB8AC3E}">
        <p14:creationId xmlns:p14="http://schemas.microsoft.com/office/powerpoint/2010/main" val="80991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37477" y="316698"/>
            <a:ext cx="481221" cy="584775"/>
          </a:xfrm>
          <a:prstGeom prst="rect">
            <a:avLst/>
          </a:prstGeom>
          <a:noFill/>
        </p:spPr>
        <p:txBody>
          <a:bodyPr wrap="none" rtlCol="0">
            <a:spAutoFit/>
          </a:bodyPr>
          <a:lstStyle/>
          <a:p>
            <a:r>
              <a:rPr lang="en-US" sz="3200" b="1" dirty="0">
                <a:solidFill>
                  <a:schemeClr val="bg1"/>
                </a:solidFill>
                <a:latin typeface="Helvetica Neue Condensed Black" charset="0"/>
                <a:ea typeface="Helvetica Neue Condensed Black" charset="0"/>
                <a:cs typeface="Helvetica Neue Condensed Black" charset="0"/>
              </a:rPr>
              <a:t>R</a:t>
            </a: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43</a:t>
            </a:fld>
            <a:endParaRPr lang="en-US" dirty="0">
              <a:solidFill>
                <a:schemeClr val="bg1"/>
              </a:solidFill>
            </a:endParaRPr>
          </a:p>
        </p:txBody>
      </p:sp>
      <p:sp>
        <p:nvSpPr>
          <p:cNvPr id="5" name="Flowchart: Connector 4">
            <a:extLst>
              <a:ext uri="{FF2B5EF4-FFF2-40B4-BE49-F238E27FC236}">
                <a16:creationId xmlns:a16="http://schemas.microsoft.com/office/drawing/2014/main" id="{6940E3F8-93A9-487A-908F-62A227F03060}"/>
              </a:ext>
            </a:extLst>
          </p:cNvPr>
          <p:cNvSpPr/>
          <p:nvPr/>
        </p:nvSpPr>
        <p:spPr>
          <a:xfrm>
            <a:off x="4648200" y="304800"/>
            <a:ext cx="4354284" cy="1022479"/>
          </a:xfrm>
          <a:prstGeom prst="flowChartConnector">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latin typeface="Helvetica Neue Condensed Black" charset="0"/>
                <a:ea typeface="Helvetica Neue Condensed Black" charset="0"/>
                <a:cs typeface="Helvetica Neue Condensed Black" charset="0"/>
              </a:rPr>
              <a:t>H.R. 6201</a:t>
            </a:r>
            <a:endParaRPr lang="en-US" sz="3200" dirty="0">
              <a:solidFill>
                <a:srgbClr val="2C8698"/>
              </a:solidFill>
              <a:latin typeface="Bebas Neue" panose="020B0606020202050201" pitchFamily="34" charset="-94"/>
            </a:endParaRPr>
          </a:p>
        </p:txBody>
      </p:sp>
      <p:sp>
        <p:nvSpPr>
          <p:cNvPr id="2" name="Rectangle 1"/>
          <p:cNvSpPr/>
          <p:nvPr/>
        </p:nvSpPr>
        <p:spPr>
          <a:xfrm>
            <a:off x="609600" y="2286000"/>
            <a:ext cx="8240484" cy="3108543"/>
          </a:xfrm>
          <a:prstGeom prst="rect">
            <a:avLst/>
          </a:prstGeom>
        </p:spPr>
        <p:txBody>
          <a:bodyPr wrap="square">
            <a:spAutoFit/>
          </a:bodyPr>
          <a:lstStyle/>
          <a:p>
            <a:pPr marL="0" marR="0">
              <a:spcBef>
                <a:spcPts val="0"/>
              </a:spcBef>
              <a:spcAft>
                <a:spcPts val="0"/>
              </a:spcAft>
            </a:pPr>
            <a:r>
              <a:rPr lang="en-US" sz="2800" dirty="0" smtClean="0">
                <a:solidFill>
                  <a:srgbClr val="000000"/>
                </a:solidFill>
                <a:latin typeface="Calibri" panose="020F0502020204030204" pitchFamily="34" charset="0"/>
                <a:ea typeface="Calibri" panose="020F0502020204030204" pitchFamily="34" charset="0"/>
              </a:rPr>
              <a:t>On March 18, President </a:t>
            </a:r>
            <a:r>
              <a:rPr lang="en-US" sz="2800" dirty="0">
                <a:solidFill>
                  <a:srgbClr val="000000"/>
                </a:solidFill>
                <a:latin typeface="Calibri" panose="020F0502020204030204" pitchFamily="34" charset="0"/>
                <a:ea typeface="Calibri" panose="020F0502020204030204" pitchFamily="34" charset="0"/>
              </a:rPr>
              <a:t>Trump signed H.R.6201, Families First Coronavirus Response </a:t>
            </a:r>
            <a:r>
              <a:rPr lang="en-US" sz="2800" dirty="0" smtClean="0">
                <a:solidFill>
                  <a:srgbClr val="000000"/>
                </a:solidFill>
                <a:latin typeface="Calibri" panose="020F0502020204030204" pitchFamily="34" charset="0"/>
                <a:ea typeface="Calibri" panose="020F0502020204030204" pitchFamily="34" charset="0"/>
              </a:rPr>
              <a:t>Act into law.</a:t>
            </a:r>
            <a:r>
              <a:rPr lang="en-US" sz="2800" dirty="0">
                <a:solidFill>
                  <a:srgbClr val="000000"/>
                </a:solidFill>
                <a:latin typeface="Calibri" panose="020F0502020204030204" pitchFamily="34" charset="0"/>
                <a:ea typeface="Calibri" panose="020F0502020204030204" pitchFamily="34" charset="0"/>
              </a:rPr>
              <a:t>  A good summation is </a:t>
            </a:r>
            <a:r>
              <a:rPr lang="en-US" sz="2800" dirty="0" smtClean="0">
                <a:solidFill>
                  <a:srgbClr val="000000"/>
                </a:solidFill>
                <a:latin typeface="Calibri" panose="020F0502020204030204" pitchFamily="34" charset="0"/>
                <a:ea typeface="Calibri" panose="020F0502020204030204" pitchFamily="34" charset="0"/>
              </a:rPr>
              <a:t>at: </a:t>
            </a:r>
          </a:p>
          <a:p>
            <a:pPr marL="0" marR="0">
              <a:spcBef>
                <a:spcPts val="0"/>
              </a:spcBef>
              <a:spcAft>
                <a:spcPts val="0"/>
              </a:spcAft>
            </a:pPr>
            <a:endParaRPr lang="en-US" sz="2800" u="sng" dirty="0">
              <a:solidFill>
                <a:srgbClr val="000000"/>
              </a:solidFill>
              <a:latin typeface="Calibri" panose="020F0502020204030204" pitchFamily="34" charset="0"/>
              <a:ea typeface="Calibri" panose="020F0502020204030204" pitchFamily="34" charset="0"/>
              <a:hlinkClick r:id="rId3"/>
            </a:endParaRPr>
          </a:p>
          <a:p>
            <a:pPr marL="0" marR="0">
              <a:spcBef>
                <a:spcPts val="0"/>
              </a:spcBef>
              <a:spcAft>
                <a:spcPts val="0"/>
              </a:spcAft>
            </a:pPr>
            <a:r>
              <a:rPr lang="en-US" sz="2800" u="sng" dirty="0" smtClean="0">
                <a:solidFill>
                  <a:srgbClr val="000000"/>
                </a:solidFill>
                <a:latin typeface="Calibri" panose="020F0502020204030204" pitchFamily="34" charset="0"/>
                <a:ea typeface="Calibri" panose="020F0502020204030204" pitchFamily="34" charset="0"/>
                <a:hlinkClick r:id="rId3"/>
              </a:rPr>
              <a:t>https</a:t>
            </a:r>
            <a:r>
              <a:rPr lang="en-US" sz="2800" u="sng" dirty="0">
                <a:solidFill>
                  <a:srgbClr val="000000"/>
                </a:solidFill>
                <a:latin typeface="Calibri" panose="020F0502020204030204" pitchFamily="34" charset="0"/>
                <a:ea typeface="Calibri" panose="020F0502020204030204" pitchFamily="34" charset="0"/>
                <a:hlinkClick r:id="rId3"/>
              </a:rPr>
              <a:t>://www.shrm.org/resourcesandtools/legal-and-compliance/employment-law/pages/senate-to-vote-soon-on-coronavirus-paid-leave-mandate.aspx</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37477" y="366393"/>
            <a:ext cx="481221" cy="584775"/>
          </a:xfrm>
          <a:prstGeom prst="rect">
            <a:avLst/>
          </a:prstGeom>
          <a:noFill/>
        </p:spPr>
        <p:txBody>
          <a:bodyPr wrap="none" rtlCol="0">
            <a:spAutoFit/>
          </a:bodyPr>
          <a:lstStyle/>
          <a:p>
            <a:r>
              <a:rPr lang="en-US" sz="3200" b="1" dirty="0">
                <a:solidFill>
                  <a:schemeClr val="bg1"/>
                </a:solidFill>
                <a:latin typeface="Helvetica Neue Condensed Black" charset="0"/>
                <a:ea typeface="Helvetica Neue Condensed Black" charset="0"/>
                <a:cs typeface="Helvetica Neue Condensed Black" charset="0"/>
              </a:rPr>
              <a:t>R</a:t>
            </a: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44</a:t>
            </a:fld>
            <a:endParaRPr lang="en-US" dirty="0">
              <a:solidFill>
                <a:schemeClr val="bg1"/>
              </a:solidFill>
            </a:endParaRPr>
          </a:p>
        </p:txBody>
      </p:sp>
      <p:sp>
        <p:nvSpPr>
          <p:cNvPr id="7" name="Rectangle 6"/>
          <p:cNvSpPr/>
          <p:nvPr/>
        </p:nvSpPr>
        <p:spPr>
          <a:xfrm>
            <a:off x="914400" y="2971800"/>
            <a:ext cx="7924800" cy="923330"/>
          </a:xfrm>
          <a:prstGeom prst="rect">
            <a:avLst/>
          </a:prstGeom>
        </p:spPr>
        <p:txBody>
          <a:bodyPr wrap="square">
            <a:spAutoFit/>
          </a:bodyPr>
          <a:lstStyle/>
          <a:p>
            <a:r>
              <a:rPr lang="en-US" sz="5400" dirty="0"/>
              <a:t>QUESTIONS/COMMENTS</a:t>
            </a:r>
          </a:p>
        </p:txBody>
      </p:sp>
    </p:spTree>
    <p:extLst>
      <p:ext uri="{BB962C8B-B14F-4D97-AF65-F5344CB8AC3E}">
        <p14:creationId xmlns:p14="http://schemas.microsoft.com/office/powerpoint/2010/main" val="400502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37477" y="366393"/>
            <a:ext cx="481221" cy="584775"/>
          </a:xfrm>
          <a:prstGeom prst="rect">
            <a:avLst/>
          </a:prstGeom>
          <a:noFill/>
        </p:spPr>
        <p:txBody>
          <a:bodyPr wrap="none" rtlCol="0">
            <a:spAutoFit/>
          </a:bodyPr>
          <a:lstStyle/>
          <a:p>
            <a:r>
              <a:rPr lang="en-US" sz="3200" b="1" dirty="0">
                <a:solidFill>
                  <a:schemeClr val="bg1"/>
                </a:solidFill>
                <a:latin typeface="Helvetica Neue Condensed Black" charset="0"/>
                <a:ea typeface="Helvetica Neue Condensed Black" charset="0"/>
                <a:cs typeface="Helvetica Neue Condensed Black" charset="0"/>
              </a:rPr>
              <a:t>R</a:t>
            </a:r>
          </a:p>
        </p:txBody>
      </p:sp>
      <p:sp>
        <p:nvSpPr>
          <p:cNvPr id="3" name="Slide Number Placeholder 2">
            <a:extLst>
              <a:ext uri="{FF2B5EF4-FFF2-40B4-BE49-F238E27FC236}">
                <a16:creationId xmlns:a16="http://schemas.microsoft.com/office/drawing/2014/main" id="{09E1678A-4D80-47F3-96D9-925EF8F21E69}"/>
              </a:ext>
            </a:extLst>
          </p:cNvPr>
          <p:cNvSpPr>
            <a:spLocks noGrp="1"/>
          </p:cNvSpPr>
          <p:nvPr>
            <p:ph type="sldNum" sz="quarter" idx="4294967295"/>
          </p:nvPr>
        </p:nvSpPr>
        <p:spPr>
          <a:xfrm>
            <a:off x="7924800" y="6019800"/>
            <a:ext cx="1600200" cy="365125"/>
          </a:xfrm>
          <a:prstGeom prst="rect">
            <a:avLst/>
          </a:prstGeom>
        </p:spPr>
        <p:txBody>
          <a:bodyPr/>
          <a:lstStyle/>
          <a:p>
            <a:fld id="{9E74CFDC-79C8-416F-ACD7-51587498FFAC}" type="slidenum">
              <a:rPr lang="en-US" smtClean="0">
                <a:solidFill>
                  <a:schemeClr val="bg1"/>
                </a:solidFill>
              </a:rPr>
              <a:pPr/>
              <a:t>45</a:t>
            </a:fld>
            <a:endParaRPr lang="en-US" dirty="0">
              <a:solidFill>
                <a:schemeClr val="bg1"/>
              </a:solidFill>
            </a:endParaRPr>
          </a:p>
        </p:txBody>
      </p:sp>
      <p:sp>
        <p:nvSpPr>
          <p:cNvPr id="7" name="Rectangle 6"/>
          <p:cNvSpPr/>
          <p:nvPr/>
        </p:nvSpPr>
        <p:spPr>
          <a:xfrm>
            <a:off x="914400" y="2971800"/>
            <a:ext cx="7924800" cy="923330"/>
          </a:xfrm>
          <a:prstGeom prst="rect">
            <a:avLst/>
          </a:prstGeom>
        </p:spPr>
        <p:txBody>
          <a:bodyPr wrap="square">
            <a:spAutoFit/>
          </a:bodyPr>
          <a:lstStyle/>
          <a:p>
            <a:r>
              <a:rPr lang="en-US" sz="5400" dirty="0" smtClean="0"/>
              <a:t>CLOSING COMMENTS</a:t>
            </a:r>
            <a:endParaRPr lang="en-US" sz="5400" dirty="0"/>
          </a:p>
        </p:txBody>
      </p:sp>
    </p:spTree>
    <p:extLst>
      <p:ext uri="{BB962C8B-B14F-4D97-AF65-F5344CB8AC3E}">
        <p14:creationId xmlns:p14="http://schemas.microsoft.com/office/powerpoint/2010/main" val="107137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09800"/>
            <a:ext cx="6858000" cy="2387600"/>
          </a:xfrm>
        </p:spPr>
        <p:txBody>
          <a:bodyPr>
            <a:normAutofit/>
          </a:bodyPr>
          <a:lstStyle/>
          <a:p>
            <a:r>
              <a:rPr lang="en-US" dirty="0" smtClean="0">
                <a:solidFill>
                  <a:schemeClr val="tx1"/>
                </a:solidFill>
              </a:rPr>
              <a:t>Starting and Navigating the SBA Disaster Loan Application</a:t>
            </a:r>
            <a:endParaRPr lang="en-US" dirty="0">
              <a:solidFill>
                <a:schemeClr val="tx1"/>
              </a:solidFill>
            </a:endParaRPr>
          </a:p>
        </p:txBody>
      </p:sp>
    </p:spTree>
    <p:extLst>
      <p:ext uri="{BB962C8B-B14F-4D97-AF65-F5344CB8AC3E}">
        <p14:creationId xmlns:p14="http://schemas.microsoft.com/office/powerpoint/2010/main" val="337133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91709"/>
            <a:ext cx="7543800" cy="762000"/>
          </a:xfrm>
        </p:spPr>
        <p:txBody>
          <a:bodyPr/>
          <a:lstStyle/>
          <a:p>
            <a:r>
              <a:rPr lang="en-US" dirty="0" smtClean="0">
                <a:solidFill>
                  <a:schemeClr val="tx1"/>
                </a:solidFill>
              </a:rPr>
              <a:t>Locating the Loan Application Page on SBA Website</a:t>
            </a:r>
            <a:endParaRPr lang="en-US" dirty="0">
              <a:solidFill>
                <a:schemeClr val="tx1"/>
              </a:solidFill>
            </a:endParaRP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3953" y="2566848"/>
            <a:ext cx="3976607" cy="248538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475" y="2643269"/>
            <a:ext cx="4094761" cy="2176819"/>
          </a:xfrm>
          <a:prstGeom prst="rect">
            <a:avLst/>
          </a:prstGeom>
        </p:spPr>
      </p:pic>
      <p:sp>
        <p:nvSpPr>
          <p:cNvPr id="3" name="Rectangle 2"/>
          <p:cNvSpPr/>
          <p:nvPr/>
        </p:nvSpPr>
        <p:spPr>
          <a:xfrm>
            <a:off x="445770" y="5284367"/>
            <a:ext cx="8069580" cy="369332"/>
          </a:xfrm>
          <a:prstGeom prst="rect">
            <a:avLst/>
          </a:prstGeom>
        </p:spPr>
        <p:txBody>
          <a:bodyPr wrap="square">
            <a:spAutoFit/>
          </a:bodyPr>
          <a:lstStyle/>
          <a:p>
            <a:pPr algn="ctr"/>
            <a:r>
              <a:rPr lang="en-US" sz="1800" dirty="0"/>
              <a:t>The application can be completed online or by submitting a paper application</a:t>
            </a:r>
          </a:p>
        </p:txBody>
      </p:sp>
    </p:spTree>
    <p:extLst>
      <p:ext uri="{BB962C8B-B14F-4D97-AF65-F5344CB8AC3E}">
        <p14:creationId xmlns:p14="http://schemas.microsoft.com/office/powerpoint/2010/main" val="75104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subTnLst>
                                    <p:audio>
                                      <p:cMediaNode vol="58000">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Finding the Paper Application</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5536" y="2315159"/>
            <a:ext cx="5932928" cy="3086123"/>
          </a:xfrm>
        </p:spPr>
      </p:pic>
    </p:spTree>
    <p:extLst>
      <p:ext uri="{BB962C8B-B14F-4D97-AF65-F5344CB8AC3E}">
        <p14:creationId xmlns:p14="http://schemas.microsoft.com/office/powerpoint/2010/main" val="155470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761"/>
            <a:ext cx="7391400" cy="762000"/>
          </a:xfrm>
        </p:spPr>
        <p:txBody>
          <a:bodyPr/>
          <a:lstStyle/>
          <a:p>
            <a:r>
              <a:rPr lang="en-US" dirty="0" smtClean="0">
                <a:solidFill>
                  <a:schemeClr val="tx1"/>
                </a:solidFill>
              </a:rPr>
              <a:t>Finding the Paper Application</a:t>
            </a:r>
            <a:endParaRPr lang="en-US" dirty="0">
              <a:solidFill>
                <a:schemeClr val="tx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7566" y="1825761"/>
            <a:ext cx="6281120" cy="3983894"/>
          </a:xfrm>
        </p:spPr>
      </p:pic>
    </p:spTree>
    <p:extLst>
      <p:ext uri="{BB962C8B-B14F-4D97-AF65-F5344CB8AC3E}">
        <p14:creationId xmlns:p14="http://schemas.microsoft.com/office/powerpoint/2010/main" val="275118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Finding the Paper Application</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4371" y="1852194"/>
            <a:ext cx="4038151" cy="3964204"/>
          </a:xfrm>
        </p:spPr>
      </p:pic>
      <p:sp>
        <p:nvSpPr>
          <p:cNvPr id="5" name="TextBox 4"/>
          <p:cNvSpPr txBox="1"/>
          <p:nvPr/>
        </p:nvSpPr>
        <p:spPr>
          <a:xfrm>
            <a:off x="867872" y="2125266"/>
            <a:ext cx="2081675" cy="2862322"/>
          </a:xfrm>
          <a:prstGeom prst="rect">
            <a:avLst/>
          </a:prstGeom>
          <a:noFill/>
        </p:spPr>
        <p:txBody>
          <a:bodyPr wrap="square" rtlCol="0">
            <a:spAutoFit/>
          </a:bodyPr>
          <a:lstStyle/>
          <a:p>
            <a:r>
              <a:rPr lang="en-US" sz="1800" dirty="0"/>
              <a:t>Because the online application forces you to complete forms in order, it may help some clients to review these paper forms and gather their data first.</a:t>
            </a:r>
          </a:p>
        </p:txBody>
      </p:sp>
    </p:spTree>
    <p:extLst>
      <p:ext uri="{BB962C8B-B14F-4D97-AF65-F5344CB8AC3E}">
        <p14:creationId xmlns:p14="http://schemas.microsoft.com/office/powerpoint/2010/main" val="233935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3 SBDC PPT Theme">
  <a:themeElements>
    <a:clrScheme name="">
      <a:dk1>
        <a:srgbClr val="000000"/>
      </a:dk1>
      <a:lt1>
        <a:srgbClr val="FFFFFF"/>
      </a:lt1>
      <a:dk2>
        <a:srgbClr val="009999"/>
      </a:dk2>
      <a:lt2>
        <a:srgbClr val="009999"/>
      </a:lt2>
      <a:accent1>
        <a:srgbClr val="00FFFF"/>
      </a:accent1>
      <a:accent2>
        <a:srgbClr val="B2B2B2"/>
      </a:accent2>
      <a:accent3>
        <a:srgbClr val="FFFFFF"/>
      </a:accent3>
      <a:accent4>
        <a:srgbClr val="000000"/>
      </a:accent4>
      <a:accent5>
        <a:srgbClr val="AAFFFF"/>
      </a:accent5>
      <a:accent6>
        <a:srgbClr val="A1A1A1"/>
      </a:accent6>
      <a:hlink>
        <a:srgbClr val="009999"/>
      </a:hlink>
      <a:folHlink>
        <a:srgbClr val="00FFFF"/>
      </a:folHlink>
    </a:clrScheme>
    <a:fontScheme name="Blueprint">
      <a:majorFont>
        <a:latin typeface="Tahoma"/>
        <a:ea typeface=""/>
        <a:cs typeface=""/>
      </a:majorFont>
      <a:minorFont>
        <a:latin typeface="Tahoma"/>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a:noFill/>
          <a:miter lim="800000"/>
          <a:headEnd/>
          <a:tailEnd/>
        </a:ln>
        <a:effectLst/>
      </a:spPr>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000000"/>
        </a:dk1>
        <a:lt1>
          <a:srgbClr val="FFFFFF"/>
        </a:lt1>
        <a:dk2>
          <a:srgbClr val="009999"/>
        </a:dk2>
        <a:lt2>
          <a:srgbClr val="00FFFF"/>
        </a:lt2>
        <a:accent1>
          <a:srgbClr val="009999"/>
        </a:accent1>
        <a:accent2>
          <a:srgbClr val="B2B2B2"/>
        </a:accent2>
        <a:accent3>
          <a:srgbClr val="FFFFFF"/>
        </a:accent3>
        <a:accent4>
          <a:srgbClr val="000000"/>
        </a:accent4>
        <a:accent5>
          <a:srgbClr val="AACACA"/>
        </a:accent5>
        <a:accent6>
          <a:srgbClr val="A1A1A1"/>
        </a:accent6>
        <a:hlink>
          <a:srgbClr val="0099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FieldInfoData/>
</file>

<file path=customXml/item10.xml><?xml version="1.0" encoding="utf-8"?>
<ParticipantInfoData/>
</file>

<file path=customXml/item11.xml><?xml version="1.0" encoding="utf-8"?>
<SessionResponseGridSettings>
  <AllResponseGridSettings/>
</SessionResponseGridSettings>
</file>

<file path=customXml/item12.xml><?xml version="1.0" encoding="utf-8"?>
<SessionAnswerData>
  <AllAnswers/>
</SessionAnswerData>
</file>

<file path=customXml/item13.xml><?xml version="1.0" encoding="utf-8"?>
<SessionQuestionData>
  <AllQuestions/>
</SessionQuestionData>
</file>

<file path=customXml/item14.xml><?xml version="1.0" encoding="utf-8"?>
<SessionResponseData/>
</file>

<file path=customXml/item15.xml><?xml version="1.0" encoding="utf-8"?>
<SessionGroupWeightData/>
</file>

<file path=customXml/item16.xml><?xml version="1.0" encoding="utf-8"?>
<SessionSlideDescriptorData/>
</file>

<file path=customXml/item2.xml><?xml version="1.0" encoding="utf-8"?>
<SessionParticipantData/>
</file>

<file path=customXml/item3.xml><?xml version="1.0" encoding="utf-8"?>
<TeamNamesData>
  <TeamNames/>
</TeamNamesData>
</file>

<file path=customXml/item4.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5.xml><?xml version="1.0" encoding="utf-8"?>
<TextingSlideData/>
</file>

<file path=customXml/item6.xml><?xml version="1.0" encoding="utf-8"?>
<SessionCloseEndedDescriptorsData/>
</file>

<file path=customXml/item7.xml><?xml version="1.0" encoding="utf-8"?>
<SessionSlideMasterData>
  <SlideMaster/>
</SessionSlideMasterData>
</file>

<file path=customXml/item8.xml><?xml version="1.0" encoding="utf-8"?>
<SessionRankData/>
</file>

<file path=customXml/item9.xml><?xml version="1.0" encoding="utf-8"?>
<SessionSlideSettingsData>
  <Settings/>
</SessionSlideSettingsData>
</file>

<file path=customXml/itemProps1.xml><?xml version="1.0" encoding="utf-8"?>
<ds:datastoreItem xmlns:ds="http://schemas.openxmlformats.org/officeDocument/2006/customXml" ds:itemID="{5559A6F5-2247-4F77-930D-F064F6F9AB17}">
  <ds:schemaRefs/>
</ds:datastoreItem>
</file>

<file path=customXml/itemProps10.xml><?xml version="1.0" encoding="utf-8"?>
<ds:datastoreItem xmlns:ds="http://schemas.openxmlformats.org/officeDocument/2006/customXml" ds:itemID="{664681AE-62A1-46BB-B080-655FA518CF8E}">
  <ds:schemaRefs/>
</ds:datastoreItem>
</file>

<file path=customXml/itemProps11.xml><?xml version="1.0" encoding="utf-8"?>
<ds:datastoreItem xmlns:ds="http://schemas.openxmlformats.org/officeDocument/2006/customXml" ds:itemID="{0D5E96AE-E235-483B-BFAD-D36E35757E9D}">
  <ds:schemaRefs/>
</ds:datastoreItem>
</file>

<file path=customXml/itemProps12.xml><?xml version="1.0" encoding="utf-8"?>
<ds:datastoreItem xmlns:ds="http://schemas.openxmlformats.org/officeDocument/2006/customXml" ds:itemID="{D76E8676-2ECE-4E98-A407-069C283B014D}">
  <ds:schemaRefs/>
</ds:datastoreItem>
</file>

<file path=customXml/itemProps13.xml><?xml version="1.0" encoding="utf-8"?>
<ds:datastoreItem xmlns:ds="http://schemas.openxmlformats.org/officeDocument/2006/customXml" ds:itemID="{72E4B8E0-8524-4E94-A59A-9A3CAEF31AF1}">
  <ds:schemaRefs/>
</ds:datastoreItem>
</file>

<file path=customXml/itemProps14.xml><?xml version="1.0" encoding="utf-8"?>
<ds:datastoreItem xmlns:ds="http://schemas.openxmlformats.org/officeDocument/2006/customXml" ds:itemID="{05591540-2050-40BA-8E30-D6701D17497C}">
  <ds:schemaRefs/>
</ds:datastoreItem>
</file>

<file path=customXml/itemProps15.xml><?xml version="1.0" encoding="utf-8"?>
<ds:datastoreItem xmlns:ds="http://schemas.openxmlformats.org/officeDocument/2006/customXml" ds:itemID="{DE172421-562C-46A7-8C32-26F145CBBC17}">
  <ds:schemaRefs/>
</ds:datastoreItem>
</file>

<file path=customXml/itemProps16.xml><?xml version="1.0" encoding="utf-8"?>
<ds:datastoreItem xmlns:ds="http://schemas.openxmlformats.org/officeDocument/2006/customXml" ds:itemID="{93169C8B-B98B-470A-A0A9-F95F9AA5A72B}">
  <ds:schemaRefs/>
</ds:datastoreItem>
</file>

<file path=customXml/itemProps2.xml><?xml version="1.0" encoding="utf-8"?>
<ds:datastoreItem xmlns:ds="http://schemas.openxmlformats.org/officeDocument/2006/customXml" ds:itemID="{AA98809E-0538-4507-A8A1-B688250F4BC8}">
  <ds:schemaRefs/>
</ds:datastoreItem>
</file>

<file path=customXml/itemProps3.xml><?xml version="1.0" encoding="utf-8"?>
<ds:datastoreItem xmlns:ds="http://schemas.openxmlformats.org/officeDocument/2006/customXml" ds:itemID="{59AD3FEF-3EDC-4CDC-8A2F-F9AAF9A19F20}">
  <ds:schemaRefs/>
</ds:datastoreItem>
</file>

<file path=customXml/itemProps4.xml><?xml version="1.0" encoding="utf-8"?>
<ds:datastoreItem xmlns:ds="http://schemas.openxmlformats.org/officeDocument/2006/customXml" ds:itemID="{3260A7E0-3242-40B2-8CEA-4A1674382DE6}">
  <ds:schemaRefs/>
</ds:datastoreItem>
</file>

<file path=customXml/itemProps5.xml><?xml version="1.0" encoding="utf-8"?>
<ds:datastoreItem xmlns:ds="http://schemas.openxmlformats.org/officeDocument/2006/customXml" ds:itemID="{FA4F15E2-4A1A-42E4-A530-5B7585BF817E}">
  <ds:schemaRefs/>
</ds:datastoreItem>
</file>

<file path=customXml/itemProps6.xml><?xml version="1.0" encoding="utf-8"?>
<ds:datastoreItem xmlns:ds="http://schemas.openxmlformats.org/officeDocument/2006/customXml" ds:itemID="{758E50AF-10B3-4BE6-91C2-68CDFE2B2BD3}">
  <ds:schemaRefs/>
</ds:datastoreItem>
</file>

<file path=customXml/itemProps7.xml><?xml version="1.0" encoding="utf-8"?>
<ds:datastoreItem xmlns:ds="http://schemas.openxmlformats.org/officeDocument/2006/customXml" ds:itemID="{24D4A523-DF1D-439D-9735-2D81E1E6906E}">
  <ds:schemaRefs/>
</ds:datastoreItem>
</file>

<file path=customXml/itemProps8.xml><?xml version="1.0" encoding="utf-8"?>
<ds:datastoreItem xmlns:ds="http://schemas.openxmlformats.org/officeDocument/2006/customXml" ds:itemID="{461685A2-4031-4658-BD39-F61221C58ECD}">
  <ds:schemaRefs/>
</ds:datastoreItem>
</file>

<file path=customXml/itemProps9.xml><?xml version="1.0" encoding="utf-8"?>
<ds:datastoreItem xmlns:ds="http://schemas.openxmlformats.org/officeDocument/2006/customXml" ds:itemID="{6A944226-665A-4C93-9D90-6EDBE7FC6673}">
  <ds:schemaRefs/>
</ds:datastoreItem>
</file>

<file path=docProps/app.xml><?xml version="1.0" encoding="utf-8"?>
<Properties xmlns="http://schemas.openxmlformats.org/officeDocument/2006/extended-properties" xmlns:vt="http://schemas.openxmlformats.org/officeDocument/2006/docPropsVTypes">
  <Template/>
  <TotalTime>13199</TotalTime>
  <Words>1802</Words>
  <Application>Microsoft Office PowerPoint</Application>
  <PresentationFormat>On-screen Show (4:3)</PresentationFormat>
  <Paragraphs>348</Paragraphs>
  <Slides>45</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Bebas Neue</vt:lpstr>
      <vt:lpstr>Calibri</vt:lpstr>
      <vt:lpstr>Helvetica Neue Condensed Black</vt:lpstr>
      <vt:lpstr>HelveticaNeueLT Std Lt</vt:lpstr>
      <vt:lpstr>Source Sans Pro</vt:lpstr>
      <vt:lpstr>Tahoma</vt:lpstr>
      <vt:lpstr>Times New Roman</vt:lpstr>
      <vt:lpstr>Wingdings</vt:lpstr>
      <vt:lpstr>2013 SBDC PPT Theme</vt:lpstr>
      <vt:lpstr>PowerPoint Presentation</vt:lpstr>
      <vt:lpstr>PowerPoint Presentation</vt:lpstr>
      <vt:lpstr>PowerPoint Presentation</vt:lpstr>
      <vt:lpstr>PowerPoint Presentation</vt:lpstr>
      <vt:lpstr>Starting and Navigating the SBA Disaster Loan Application</vt:lpstr>
      <vt:lpstr>Locating the Loan Application Page on SBA Website</vt:lpstr>
      <vt:lpstr>Finding the Paper Application</vt:lpstr>
      <vt:lpstr>Finding the Paper Application</vt:lpstr>
      <vt:lpstr>Finding the Paper Application</vt:lpstr>
      <vt:lpstr>Finding the Online Application</vt:lpstr>
      <vt:lpstr>Online Application First step: Registration</vt:lpstr>
      <vt:lpstr>Online Application  Registration pages 1-2  and</vt:lpstr>
      <vt:lpstr>Starting the Application </vt:lpstr>
      <vt:lpstr>Starting the Application  1st Page</vt:lpstr>
      <vt:lpstr>Starting the Application 2nd Page</vt:lpstr>
      <vt:lpstr>Starting the Application 3rd and 4th Pages</vt:lpstr>
      <vt:lpstr>Main Application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Small Business Development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NMICC Brief</dc:title>
  <dc:creator>Glenn Walters</dc:creator>
  <cp:lastModifiedBy>Adriene Gallegos</cp:lastModifiedBy>
  <cp:revision>1287</cp:revision>
  <cp:lastPrinted>2019-09-15T16:31:20Z</cp:lastPrinted>
  <dcterms:created xsi:type="dcterms:W3CDTF">2004-06-09T21:03:00Z</dcterms:created>
  <dcterms:modified xsi:type="dcterms:W3CDTF">2020-03-20T14:55:58Z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2.1</vt:lpwstr>
  </property>
  <property fmtid="{D5CDD505-2E9C-101B-9397-08002B2CF9AE}" pid="4" name="PresentationID">
    <vt:lpwstr>491b9e81492d4daf8eee5450a8d5c0bc</vt:lpwstr>
  </property>
</Properties>
</file>